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630" r:id="rId3"/>
    <p:sldId id="611" r:id="rId4"/>
    <p:sldId id="645" r:id="rId5"/>
    <p:sldId id="656" r:id="rId6"/>
    <p:sldId id="657" r:id="rId7"/>
    <p:sldId id="658" r:id="rId8"/>
    <p:sldId id="646" r:id="rId9"/>
    <p:sldId id="633" r:id="rId10"/>
    <p:sldId id="635" r:id="rId11"/>
    <p:sldId id="649" r:id="rId12"/>
    <p:sldId id="651" r:id="rId13"/>
    <p:sldId id="634" r:id="rId14"/>
    <p:sldId id="636" r:id="rId15"/>
    <p:sldId id="648" r:id="rId16"/>
    <p:sldId id="640" r:id="rId17"/>
    <p:sldId id="652" r:id="rId18"/>
    <p:sldId id="653" r:id="rId19"/>
    <p:sldId id="659" r:id="rId20"/>
    <p:sldId id="654" r:id="rId21"/>
    <p:sldId id="644" r:id="rId22"/>
    <p:sldId id="643" r:id="rId23"/>
  </p:sldIdLst>
  <p:sldSz cx="12192000" cy="6858000"/>
  <p:notesSz cx="6735763" cy="9799638"/>
  <p:defaultTextStyle>
    <a:defPPr>
      <a:defRPr lang="ru-RU"/>
    </a:defPPr>
    <a:lvl1pPr algn="l" defTabSz="911225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1pPr>
    <a:lvl2pPr marL="455613" indent="1588" algn="l" defTabSz="911225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2pPr>
    <a:lvl3pPr marL="911225" indent="3175" algn="l" defTabSz="911225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3pPr>
    <a:lvl4pPr marL="1366838" indent="4763" algn="l" defTabSz="911225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4pPr>
    <a:lvl5pPr marL="1822450" indent="6350" algn="l" defTabSz="911225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DejaVu Sans"/>
        <a:cs typeface="DejaVu Sans"/>
      </a:defRPr>
    </a:lvl9pPr>
  </p:defaultTextStyle>
  <p:extLst>
    <p:ext uri="{EFAFB233-063F-42B5-8137-9DF3F51BA10A}">
      <p15:sldGuideLst xmlns:p15="http://schemas.microsoft.com/office/powerpoint/2012/main">
        <p15:guide id="1" orient="horz" pos="1076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00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 autoAdjust="0"/>
    <p:restoredTop sz="92144" autoAdjust="0"/>
  </p:normalViewPr>
  <p:slideViewPr>
    <p:cSldViewPr snapToGrid="0">
      <p:cViewPr varScale="1">
        <p:scale>
          <a:sx n="120" d="100"/>
          <a:sy n="120" d="100"/>
        </p:scale>
        <p:origin x="552" y="192"/>
      </p:cViewPr>
      <p:guideLst>
        <p:guide orient="horz" pos="1076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722185-330A-4093-8C4E-8AD234A70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BAF217-6FAE-4CD7-BF88-025A4D811464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Language map</a:t>
          </a:r>
          <a:endParaRPr lang="ru-RU" sz="2400" b="1" dirty="0">
            <a:solidFill>
              <a:schemeClr val="tx1"/>
            </a:solidFill>
          </a:endParaRPr>
        </a:p>
      </dgm:t>
    </dgm:pt>
    <dgm:pt modelId="{D3D7DD39-4752-44C1-9D52-A1F6E8ECA629}" type="parTrans" cxnId="{E5A80721-4A3D-493E-9623-F3CA4CE6B05D}">
      <dgm:prSet/>
      <dgm:spPr/>
      <dgm:t>
        <a:bodyPr/>
        <a:lstStyle/>
        <a:p>
          <a:endParaRPr lang="ru-RU"/>
        </a:p>
      </dgm:t>
    </dgm:pt>
    <dgm:pt modelId="{44FD644D-371E-4570-8489-4775E74C8F4F}" type="sibTrans" cxnId="{E5A80721-4A3D-493E-9623-F3CA4CE6B05D}">
      <dgm:prSet/>
      <dgm:spPr/>
      <dgm:t>
        <a:bodyPr/>
        <a:lstStyle/>
        <a:p>
          <a:endParaRPr lang="ru-RU"/>
        </a:p>
      </dgm:t>
    </dgm:pt>
    <dgm:pt modelId="{3C99AE0B-6D24-4344-9FBB-84BEE29064D3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Psychological map</a:t>
          </a:r>
          <a:endParaRPr lang="ru-RU" sz="2400" b="1" dirty="0">
            <a:solidFill>
              <a:schemeClr val="tx1"/>
            </a:solidFill>
          </a:endParaRPr>
        </a:p>
      </dgm:t>
    </dgm:pt>
    <dgm:pt modelId="{E8C7D959-CF89-4BFD-BACC-C89455F8DD83}" type="parTrans" cxnId="{3211DD90-DFDB-41A7-9856-CC7B550F10D5}">
      <dgm:prSet/>
      <dgm:spPr/>
      <dgm:t>
        <a:bodyPr/>
        <a:lstStyle/>
        <a:p>
          <a:endParaRPr lang="ru-RU"/>
        </a:p>
      </dgm:t>
    </dgm:pt>
    <dgm:pt modelId="{1959BEAC-4CDD-48D1-BFC4-65EA998CF1EA}" type="sibTrans" cxnId="{3211DD90-DFDB-41A7-9856-CC7B550F10D5}">
      <dgm:prSet/>
      <dgm:spPr/>
      <dgm:t>
        <a:bodyPr/>
        <a:lstStyle/>
        <a:p>
          <a:endParaRPr lang="ru-RU"/>
        </a:p>
      </dgm:t>
    </dgm:pt>
    <dgm:pt modelId="{A7A9AA07-DFCC-47E0-8B1B-5CF51030C727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Cultural map</a:t>
          </a:r>
          <a:endParaRPr lang="ru-RU" sz="2400" b="1" dirty="0">
            <a:solidFill>
              <a:schemeClr val="tx1"/>
            </a:solidFill>
          </a:endParaRPr>
        </a:p>
      </dgm:t>
    </dgm:pt>
    <dgm:pt modelId="{BF038801-10C5-4B34-B3E1-92BA4BBB6A3E}" type="parTrans" cxnId="{E34B6F25-33CE-49CE-8012-9C39CEE28882}">
      <dgm:prSet/>
      <dgm:spPr/>
      <dgm:t>
        <a:bodyPr/>
        <a:lstStyle/>
        <a:p>
          <a:endParaRPr lang="ru-RU"/>
        </a:p>
      </dgm:t>
    </dgm:pt>
    <dgm:pt modelId="{9F91CB6F-B1C8-4B31-8782-A7E3F54D6702}" type="sibTrans" cxnId="{E34B6F25-33CE-49CE-8012-9C39CEE28882}">
      <dgm:prSet/>
      <dgm:spPr/>
      <dgm:t>
        <a:bodyPr/>
        <a:lstStyle/>
        <a:p>
          <a:endParaRPr lang="ru-RU"/>
        </a:p>
      </dgm:t>
    </dgm:pt>
    <dgm:pt modelId="{F704E3A1-D4D0-44BB-81BD-195288D39632}" type="pres">
      <dgm:prSet presAssocID="{5B722185-330A-4093-8C4E-8AD234A70ADD}" presName="compositeShape" presStyleCnt="0">
        <dgm:presLayoutVars>
          <dgm:chMax val="7"/>
          <dgm:dir/>
          <dgm:resizeHandles val="exact"/>
        </dgm:presLayoutVars>
      </dgm:prSet>
      <dgm:spPr/>
    </dgm:pt>
    <dgm:pt modelId="{3563BFB2-FC57-47D0-BA4C-5FDFCFC2BDAF}" type="pres">
      <dgm:prSet presAssocID="{B8BAF217-6FAE-4CD7-BF88-025A4D811464}" presName="circ1" presStyleLbl="vennNode1" presStyleIdx="0" presStyleCnt="3"/>
      <dgm:spPr/>
      <dgm:t>
        <a:bodyPr/>
        <a:lstStyle/>
        <a:p>
          <a:endParaRPr lang="ru-RU"/>
        </a:p>
      </dgm:t>
    </dgm:pt>
    <dgm:pt modelId="{5D71BA49-6118-47C4-8991-EAD056259D50}" type="pres">
      <dgm:prSet presAssocID="{B8BAF217-6FAE-4CD7-BF88-025A4D81146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994D9-B313-449B-9EE2-1E85C1911EAD}" type="pres">
      <dgm:prSet presAssocID="{3C99AE0B-6D24-4344-9FBB-84BEE29064D3}" presName="circ2" presStyleLbl="vennNode1" presStyleIdx="1" presStyleCnt="3"/>
      <dgm:spPr/>
      <dgm:t>
        <a:bodyPr/>
        <a:lstStyle/>
        <a:p>
          <a:endParaRPr lang="ru-RU"/>
        </a:p>
      </dgm:t>
    </dgm:pt>
    <dgm:pt modelId="{7E5A61F8-9FE4-4C14-8902-5190C9DB0421}" type="pres">
      <dgm:prSet presAssocID="{3C99AE0B-6D24-4344-9FBB-84BEE29064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D603-603F-416D-B53F-5D0FCBDD5F36}" type="pres">
      <dgm:prSet presAssocID="{A7A9AA07-DFCC-47E0-8B1B-5CF51030C727}" presName="circ3" presStyleLbl="vennNode1" presStyleIdx="2" presStyleCnt="3"/>
      <dgm:spPr/>
      <dgm:t>
        <a:bodyPr/>
        <a:lstStyle/>
        <a:p>
          <a:endParaRPr lang="ru-RU"/>
        </a:p>
      </dgm:t>
    </dgm:pt>
    <dgm:pt modelId="{2C88F514-7AD4-439B-8BF7-90E9E18702E6}" type="pres">
      <dgm:prSet presAssocID="{A7A9AA07-DFCC-47E0-8B1B-5CF51030C72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0917F-E5F8-4019-BE83-80685BA413C7}" type="presOf" srcId="{3C99AE0B-6D24-4344-9FBB-84BEE29064D3}" destId="{02A994D9-B313-449B-9EE2-1E85C1911EAD}" srcOrd="0" destOrd="0" presId="urn:microsoft.com/office/officeart/2005/8/layout/venn1"/>
    <dgm:cxn modelId="{C206DC29-5D57-4B85-8CA9-EC5D8C629613}" type="presOf" srcId="{3C99AE0B-6D24-4344-9FBB-84BEE29064D3}" destId="{7E5A61F8-9FE4-4C14-8902-5190C9DB0421}" srcOrd="1" destOrd="0" presId="urn:microsoft.com/office/officeart/2005/8/layout/venn1"/>
    <dgm:cxn modelId="{3211DD90-DFDB-41A7-9856-CC7B550F10D5}" srcId="{5B722185-330A-4093-8C4E-8AD234A70ADD}" destId="{3C99AE0B-6D24-4344-9FBB-84BEE29064D3}" srcOrd="1" destOrd="0" parTransId="{E8C7D959-CF89-4BFD-BACC-C89455F8DD83}" sibTransId="{1959BEAC-4CDD-48D1-BFC4-65EA998CF1EA}"/>
    <dgm:cxn modelId="{E34B6F25-33CE-49CE-8012-9C39CEE28882}" srcId="{5B722185-330A-4093-8C4E-8AD234A70ADD}" destId="{A7A9AA07-DFCC-47E0-8B1B-5CF51030C727}" srcOrd="2" destOrd="0" parTransId="{BF038801-10C5-4B34-B3E1-92BA4BBB6A3E}" sibTransId="{9F91CB6F-B1C8-4B31-8782-A7E3F54D6702}"/>
    <dgm:cxn modelId="{D5F5662D-CF5A-401C-9B8A-747345C01555}" type="presOf" srcId="{5B722185-330A-4093-8C4E-8AD234A70ADD}" destId="{F704E3A1-D4D0-44BB-81BD-195288D39632}" srcOrd="0" destOrd="0" presId="urn:microsoft.com/office/officeart/2005/8/layout/venn1"/>
    <dgm:cxn modelId="{E5A80721-4A3D-493E-9623-F3CA4CE6B05D}" srcId="{5B722185-330A-4093-8C4E-8AD234A70ADD}" destId="{B8BAF217-6FAE-4CD7-BF88-025A4D811464}" srcOrd="0" destOrd="0" parTransId="{D3D7DD39-4752-44C1-9D52-A1F6E8ECA629}" sibTransId="{44FD644D-371E-4570-8489-4775E74C8F4F}"/>
    <dgm:cxn modelId="{98D5BAF4-ED10-4D90-8134-CA001BCC27F3}" type="presOf" srcId="{B8BAF217-6FAE-4CD7-BF88-025A4D811464}" destId="{5D71BA49-6118-47C4-8991-EAD056259D50}" srcOrd="1" destOrd="0" presId="urn:microsoft.com/office/officeart/2005/8/layout/venn1"/>
    <dgm:cxn modelId="{1AD531FE-911C-4267-A8E1-8A7468826E4F}" type="presOf" srcId="{B8BAF217-6FAE-4CD7-BF88-025A4D811464}" destId="{3563BFB2-FC57-47D0-BA4C-5FDFCFC2BDAF}" srcOrd="0" destOrd="0" presId="urn:microsoft.com/office/officeart/2005/8/layout/venn1"/>
    <dgm:cxn modelId="{DBBA11A9-2E14-48F6-91DB-A0EE1E82231D}" type="presOf" srcId="{A7A9AA07-DFCC-47E0-8B1B-5CF51030C727}" destId="{2C88F514-7AD4-439B-8BF7-90E9E18702E6}" srcOrd="1" destOrd="0" presId="urn:microsoft.com/office/officeart/2005/8/layout/venn1"/>
    <dgm:cxn modelId="{5C82ADD5-7237-4145-AA3E-1B84A93039F2}" type="presOf" srcId="{A7A9AA07-DFCC-47E0-8B1B-5CF51030C727}" destId="{130CD603-603F-416D-B53F-5D0FCBDD5F36}" srcOrd="0" destOrd="0" presId="urn:microsoft.com/office/officeart/2005/8/layout/venn1"/>
    <dgm:cxn modelId="{D968E0D2-CB1A-4F90-89BC-CE84B87A4EDA}" type="presParOf" srcId="{F704E3A1-D4D0-44BB-81BD-195288D39632}" destId="{3563BFB2-FC57-47D0-BA4C-5FDFCFC2BDAF}" srcOrd="0" destOrd="0" presId="urn:microsoft.com/office/officeart/2005/8/layout/venn1"/>
    <dgm:cxn modelId="{CC32EA53-AC10-461E-AF4B-61A15DA2B1D3}" type="presParOf" srcId="{F704E3A1-D4D0-44BB-81BD-195288D39632}" destId="{5D71BA49-6118-47C4-8991-EAD056259D50}" srcOrd="1" destOrd="0" presId="urn:microsoft.com/office/officeart/2005/8/layout/venn1"/>
    <dgm:cxn modelId="{78A128B4-97BD-46F3-937E-E6AF5A3E7C37}" type="presParOf" srcId="{F704E3A1-D4D0-44BB-81BD-195288D39632}" destId="{02A994D9-B313-449B-9EE2-1E85C1911EAD}" srcOrd="2" destOrd="0" presId="urn:microsoft.com/office/officeart/2005/8/layout/venn1"/>
    <dgm:cxn modelId="{E02E23E8-8838-474C-A472-C1368CD435D0}" type="presParOf" srcId="{F704E3A1-D4D0-44BB-81BD-195288D39632}" destId="{7E5A61F8-9FE4-4C14-8902-5190C9DB0421}" srcOrd="3" destOrd="0" presId="urn:microsoft.com/office/officeart/2005/8/layout/venn1"/>
    <dgm:cxn modelId="{A4B1593A-23F1-4018-BA4B-EEF5E194C087}" type="presParOf" srcId="{F704E3A1-D4D0-44BB-81BD-195288D39632}" destId="{130CD603-603F-416D-B53F-5D0FCBDD5F36}" srcOrd="4" destOrd="0" presId="urn:microsoft.com/office/officeart/2005/8/layout/venn1"/>
    <dgm:cxn modelId="{E4B44881-D1A8-4A5E-AE15-DC16C35E3B75}" type="presParOf" srcId="{F704E3A1-D4D0-44BB-81BD-195288D39632}" destId="{2C88F514-7AD4-439B-8BF7-90E9E18702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1BAA76-13EA-44E9-B566-D73A0074707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8212C-F918-4783-9689-E248CA49BEE3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Introductory activities</a:t>
          </a:r>
          <a:endParaRPr lang="ru-RU" sz="2800" dirty="0">
            <a:solidFill>
              <a:schemeClr val="bg1"/>
            </a:solidFill>
          </a:endParaRPr>
        </a:p>
      </dgm:t>
    </dgm:pt>
    <dgm:pt modelId="{5BD4AD29-F587-4128-B313-EF17C6267421}" type="parTrans" cxnId="{29253BD7-BD73-4E2E-9B4E-2522DD953812}">
      <dgm:prSet/>
      <dgm:spPr/>
      <dgm:t>
        <a:bodyPr/>
        <a:lstStyle/>
        <a:p>
          <a:endParaRPr lang="ru-RU"/>
        </a:p>
      </dgm:t>
    </dgm:pt>
    <dgm:pt modelId="{9028A940-A969-418B-8707-25B40B093B42}" type="sibTrans" cxnId="{29253BD7-BD73-4E2E-9B4E-2522DD953812}">
      <dgm:prSet/>
      <dgm:spPr/>
      <dgm:t>
        <a:bodyPr/>
        <a:lstStyle/>
        <a:p>
          <a:endParaRPr lang="ru-RU"/>
        </a:p>
      </dgm:t>
    </dgm:pt>
    <dgm:pt modelId="{9082FD50-C571-4D21-AA2F-B2FBE29664E9}">
      <dgm:prSet phldrT="[Текст]" custT="1"/>
      <dgm:spPr/>
      <dgm:t>
        <a:bodyPr/>
        <a:lstStyle/>
        <a:p>
          <a:r>
            <a:rPr lang="en-US" sz="2400" u="none" dirty="0" smtClean="0"/>
            <a:t>introduce the topic</a:t>
          </a:r>
          <a:endParaRPr lang="ru-RU" sz="2400" dirty="0"/>
        </a:p>
      </dgm:t>
    </dgm:pt>
    <dgm:pt modelId="{DDD3FBA0-802C-4457-9A50-6ECF1802E66B}" type="parTrans" cxnId="{46DA25D1-CCF3-4597-9791-845B0A883967}">
      <dgm:prSet/>
      <dgm:spPr/>
      <dgm:t>
        <a:bodyPr/>
        <a:lstStyle/>
        <a:p>
          <a:endParaRPr lang="ru-RU"/>
        </a:p>
      </dgm:t>
    </dgm:pt>
    <dgm:pt modelId="{2C6D754F-90E4-4D2D-BCDE-000EBE87DE91}" type="sibTrans" cxnId="{46DA25D1-CCF3-4597-9791-845B0A883967}">
      <dgm:prSet/>
      <dgm:spPr/>
      <dgm:t>
        <a:bodyPr/>
        <a:lstStyle/>
        <a:p>
          <a:endParaRPr lang="ru-RU"/>
        </a:p>
      </dgm:t>
    </dgm:pt>
    <dgm:pt modelId="{E6AD953F-942A-4969-AC7E-B9103ADA4555}">
      <dgm:prSet phldrT="[Текст]"/>
      <dgm:spPr/>
      <dgm:t>
        <a:bodyPr/>
        <a:lstStyle/>
        <a:p>
          <a:r>
            <a:rPr lang="en-US" dirty="0" smtClean="0"/>
            <a:t>A fairytale</a:t>
          </a:r>
          <a:endParaRPr lang="ru-RU" dirty="0"/>
        </a:p>
      </dgm:t>
    </dgm:pt>
    <dgm:pt modelId="{A938BF90-AEA3-48DD-9B8A-2E2FDA424FDB}" type="parTrans" cxnId="{2B01B3D6-314B-4C51-8AB8-D804D3878711}">
      <dgm:prSet/>
      <dgm:spPr/>
      <dgm:t>
        <a:bodyPr/>
        <a:lstStyle/>
        <a:p>
          <a:endParaRPr lang="ru-RU"/>
        </a:p>
      </dgm:t>
    </dgm:pt>
    <dgm:pt modelId="{01CF8C61-C1A8-4183-98A4-4B12F2BAB7D3}" type="sibTrans" cxnId="{2B01B3D6-314B-4C51-8AB8-D804D3878711}">
      <dgm:prSet/>
      <dgm:spPr/>
      <dgm:t>
        <a:bodyPr/>
        <a:lstStyle/>
        <a:p>
          <a:endParaRPr lang="ru-RU"/>
        </a:p>
      </dgm:t>
    </dgm:pt>
    <dgm:pt modelId="{EAF9740D-234E-40E0-A464-9F75E892CC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u="none" dirty="0" smtClean="0"/>
            <a:t> </a:t>
          </a:r>
          <a:r>
            <a:rPr lang="en-US" sz="2400" u="none" dirty="0" smtClean="0"/>
            <a:t>audio recording of a shortened and a longer version of a fairytale</a:t>
          </a:r>
          <a:endParaRPr lang="ru-RU" sz="2400" dirty="0"/>
        </a:p>
      </dgm:t>
    </dgm:pt>
    <dgm:pt modelId="{12154162-8257-4E92-BAFE-70A327D008D3}" type="parTrans" cxnId="{1C72CE8F-F05C-46C6-87B0-9F4789115E8C}">
      <dgm:prSet/>
      <dgm:spPr/>
      <dgm:t>
        <a:bodyPr/>
        <a:lstStyle/>
        <a:p>
          <a:endParaRPr lang="ru-RU"/>
        </a:p>
      </dgm:t>
    </dgm:pt>
    <dgm:pt modelId="{68A4F080-2941-48FA-91AC-7FE89D8EB5BB}" type="sibTrans" cxnId="{1C72CE8F-F05C-46C6-87B0-9F4789115E8C}">
      <dgm:prSet/>
      <dgm:spPr/>
      <dgm:t>
        <a:bodyPr/>
        <a:lstStyle/>
        <a:p>
          <a:endParaRPr lang="ru-RU"/>
        </a:p>
      </dgm:t>
    </dgm:pt>
    <dgm:pt modelId="{19CE5E86-C540-47E2-A87A-201ED8F97F43}">
      <dgm:prSet phldrT="[Текст]"/>
      <dgm:spPr/>
      <dgm:t>
        <a:bodyPr/>
        <a:lstStyle/>
        <a:p>
          <a:r>
            <a:rPr lang="en-US" dirty="0" smtClean="0"/>
            <a:t>Interactive post-text activities</a:t>
          </a:r>
          <a:endParaRPr lang="ru-RU" dirty="0"/>
        </a:p>
      </dgm:t>
    </dgm:pt>
    <dgm:pt modelId="{7AA2119E-DC0B-44DA-9C2B-E469F51D1435}" type="parTrans" cxnId="{53E6386C-F16B-4136-8623-E77180EEDB3D}">
      <dgm:prSet/>
      <dgm:spPr/>
      <dgm:t>
        <a:bodyPr/>
        <a:lstStyle/>
        <a:p>
          <a:endParaRPr lang="ru-RU"/>
        </a:p>
      </dgm:t>
    </dgm:pt>
    <dgm:pt modelId="{E5157F1A-E60E-40B7-AF02-6B858E2F867C}" type="sibTrans" cxnId="{53E6386C-F16B-4136-8623-E77180EEDB3D}">
      <dgm:prSet/>
      <dgm:spPr/>
      <dgm:t>
        <a:bodyPr/>
        <a:lstStyle/>
        <a:p>
          <a:endParaRPr lang="ru-RU"/>
        </a:p>
      </dgm:t>
    </dgm:pt>
    <dgm:pt modelId="{CC28FD93-3DEF-4D40-94E5-9DAC8B26131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u="none" dirty="0" smtClean="0"/>
            <a:t> </a:t>
          </a:r>
          <a:r>
            <a:rPr lang="en-US" sz="2000" u="none" dirty="0" smtClean="0"/>
            <a:t>focus on listening comprehension</a:t>
          </a:r>
          <a:endParaRPr lang="ru-RU" sz="2000" dirty="0"/>
        </a:p>
      </dgm:t>
    </dgm:pt>
    <dgm:pt modelId="{77FB8254-EB7E-422D-8F61-F8DDA23C799D}" type="parTrans" cxnId="{A5C1BE9C-33A8-4B13-B155-18E0B73C397F}">
      <dgm:prSet/>
      <dgm:spPr/>
      <dgm:t>
        <a:bodyPr/>
        <a:lstStyle/>
        <a:p>
          <a:endParaRPr lang="ru-RU"/>
        </a:p>
      </dgm:t>
    </dgm:pt>
    <dgm:pt modelId="{8566E4B0-8F7B-46CD-8346-7A1AF35492D3}" type="sibTrans" cxnId="{A5C1BE9C-33A8-4B13-B155-18E0B73C397F}">
      <dgm:prSet/>
      <dgm:spPr/>
      <dgm:t>
        <a:bodyPr/>
        <a:lstStyle/>
        <a:p>
          <a:endParaRPr lang="ru-RU"/>
        </a:p>
      </dgm:t>
    </dgm:pt>
    <dgm:pt modelId="{DF795C10-2BDA-4EED-8FC3-94E09784984D}">
      <dgm:prSet phldrT="[Текст]" custT="1"/>
      <dgm:spPr/>
      <dgm:t>
        <a:bodyPr/>
        <a:lstStyle/>
        <a:p>
          <a:r>
            <a:rPr lang="en-US" sz="2400" u="none" dirty="0" smtClean="0"/>
            <a:t>activate target vocabulary</a:t>
          </a:r>
          <a:endParaRPr lang="ru-RU" sz="2400" dirty="0"/>
        </a:p>
      </dgm:t>
    </dgm:pt>
    <dgm:pt modelId="{DDE17AD4-E367-4A48-8A9B-9352A4A54A1C}" type="parTrans" cxnId="{E74D38C0-B63E-493C-80D8-D745670E2885}">
      <dgm:prSet/>
      <dgm:spPr/>
      <dgm:t>
        <a:bodyPr/>
        <a:lstStyle/>
        <a:p>
          <a:endParaRPr lang="ru-RU"/>
        </a:p>
      </dgm:t>
    </dgm:pt>
    <dgm:pt modelId="{3A6511E7-E31C-4EC9-9C1D-79B509E1DCEB}" type="sibTrans" cxnId="{E74D38C0-B63E-493C-80D8-D745670E2885}">
      <dgm:prSet/>
      <dgm:spPr/>
      <dgm:t>
        <a:bodyPr/>
        <a:lstStyle/>
        <a:p>
          <a:endParaRPr lang="ru-RU"/>
        </a:p>
      </dgm:t>
    </dgm:pt>
    <dgm:pt modelId="{385B985D-2628-457D-A46B-1D302CBE73A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u="none" dirty="0" smtClean="0"/>
            <a:t> colorful illustrations</a:t>
          </a:r>
          <a:endParaRPr lang="ru-RU" sz="2400" dirty="0"/>
        </a:p>
      </dgm:t>
    </dgm:pt>
    <dgm:pt modelId="{0A3848F8-96E2-4F5D-9C58-A5CAE997E128}" type="parTrans" cxnId="{BDCF3DB9-2510-4362-AAEA-21211D6C4CFB}">
      <dgm:prSet/>
      <dgm:spPr/>
      <dgm:t>
        <a:bodyPr/>
        <a:lstStyle/>
        <a:p>
          <a:endParaRPr lang="ru-RU"/>
        </a:p>
      </dgm:t>
    </dgm:pt>
    <dgm:pt modelId="{7B636E99-5093-4B6C-8754-200783F71DFC}" type="sibTrans" cxnId="{BDCF3DB9-2510-4362-AAEA-21211D6C4CFB}">
      <dgm:prSet/>
      <dgm:spPr/>
      <dgm:t>
        <a:bodyPr/>
        <a:lstStyle/>
        <a:p>
          <a:endParaRPr lang="ru-RU"/>
        </a:p>
      </dgm:t>
    </dgm:pt>
    <dgm:pt modelId="{4EF14574-899C-498E-BE09-D2718A8832F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u="none" dirty="0" smtClean="0"/>
            <a:t> acquisition and practicing target vocabulary and speech patterns</a:t>
          </a:r>
          <a:endParaRPr lang="ru-RU" sz="20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dirty="0" smtClean="0"/>
        </a:p>
      </dgm:t>
    </dgm:pt>
    <dgm:pt modelId="{1F2EEBC6-3F68-48FA-AD76-702A672443BA}" type="parTrans" cxnId="{843A9E94-C15C-4459-A779-12C193F9C122}">
      <dgm:prSet/>
      <dgm:spPr/>
      <dgm:t>
        <a:bodyPr/>
        <a:lstStyle/>
        <a:p>
          <a:endParaRPr lang="ru-RU"/>
        </a:p>
      </dgm:t>
    </dgm:pt>
    <dgm:pt modelId="{6F2E688F-91A1-454D-B93D-B4EC48DD730F}" type="sibTrans" cxnId="{843A9E94-C15C-4459-A779-12C193F9C122}">
      <dgm:prSet/>
      <dgm:spPr/>
      <dgm:t>
        <a:bodyPr/>
        <a:lstStyle/>
        <a:p>
          <a:endParaRPr lang="ru-RU"/>
        </a:p>
      </dgm:t>
    </dgm:pt>
    <dgm:pt modelId="{879AA9E6-F6BB-4E97-89C0-48B4EC2636F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/>
            <a:t> interactive activities</a:t>
          </a:r>
          <a:endParaRPr lang="ru-RU" sz="2000" dirty="0"/>
        </a:p>
      </dgm:t>
    </dgm:pt>
    <dgm:pt modelId="{BCC3DAAA-F378-47C8-B894-D6B2125656CC}" type="parTrans" cxnId="{AE6CF3A8-1CAE-4D67-9FB0-6C5386E96899}">
      <dgm:prSet/>
      <dgm:spPr/>
      <dgm:t>
        <a:bodyPr/>
        <a:lstStyle/>
        <a:p>
          <a:endParaRPr lang="ru-RU"/>
        </a:p>
      </dgm:t>
    </dgm:pt>
    <dgm:pt modelId="{EAAE59F4-8DD5-45F8-B220-8BF9A1CB8C47}" type="sibTrans" cxnId="{AE6CF3A8-1CAE-4D67-9FB0-6C5386E96899}">
      <dgm:prSet/>
      <dgm:spPr/>
      <dgm:t>
        <a:bodyPr/>
        <a:lstStyle/>
        <a:p>
          <a:endParaRPr lang="ru-RU"/>
        </a:p>
      </dgm:t>
    </dgm:pt>
    <dgm:pt modelId="{3B06BAB9-74CE-4ECC-B091-E0193611A5AC}">
      <dgm:prSet phldrT="[Текст]" custT="1"/>
      <dgm:spPr/>
      <dgm:t>
        <a:bodyPr/>
        <a:lstStyle/>
        <a:p>
          <a:r>
            <a:rPr lang="en-US" sz="2400" dirty="0" smtClean="0"/>
            <a:t>make a focus on cultural elements</a:t>
          </a:r>
          <a:endParaRPr lang="ru-RU" sz="2400" dirty="0"/>
        </a:p>
      </dgm:t>
    </dgm:pt>
    <dgm:pt modelId="{81EFDDEA-C8C9-4524-A9B7-09437D6D1C12}" type="parTrans" cxnId="{C87532A8-B133-4097-A21A-4C191B6BCF94}">
      <dgm:prSet/>
      <dgm:spPr/>
      <dgm:t>
        <a:bodyPr/>
        <a:lstStyle/>
        <a:p>
          <a:endParaRPr lang="ru-RU"/>
        </a:p>
      </dgm:t>
    </dgm:pt>
    <dgm:pt modelId="{CF8DDB17-C55E-4871-A8B8-1C14215DF646}" type="sibTrans" cxnId="{C87532A8-B133-4097-A21A-4C191B6BCF94}">
      <dgm:prSet/>
      <dgm:spPr/>
      <dgm:t>
        <a:bodyPr/>
        <a:lstStyle/>
        <a:p>
          <a:endParaRPr lang="ru-RU"/>
        </a:p>
      </dgm:t>
    </dgm:pt>
    <dgm:pt modelId="{E3928344-7C12-419D-A657-0BF2C4A296AF}" type="pres">
      <dgm:prSet presAssocID="{FC1BAA76-13EA-44E9-B566-D73A007470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24D4E-E6CF-454E-8B3F-98D57354BA4B}" type="pres">
      <dgm:prSet presAssocID="{1DD8212C-F918-4783-9689-E248CA49BEE3}" presName="composite" presStyleCnt="0"/>
      <dgm:spPr/>
    </dgm:pt>
    <dgm:pt modelId="{4FF296B9-9352-46E2-91AC-7F0D38CB96BE}" type="pres">
      <dgm:prSet presAssocID="{1DD8212C-F918-4783-9689-E248CA49BEE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AD302-5187-45F4-B526-29B608B5B5FF}" type="pres">
      <dgm:prSet presAssocID="{1DD8212C-F918-4783-9689-E248CA49BEE3}" presName="desTx" presStyleLbl="alignAccFollowNode1" presStyleIdx="0" presStyleCnt="3" custLinFactNeighborX="427" custLinFactNeighborY="-5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B5AE5-A81D-4387-ACA3-9B46838E91F1}" type="pres">
      <dgm:prSet presAssocID="{9028A940-A969-418B-8707-25B40B093B42}" presName="space" presStyleCnt="0"/>
      <dgm:spPr/>
    </dgm:pt>
    <dgm:pt modelId="{2BDF49C9-4E8C-4FA0-90F4-F57C3CCE012E}" type="pres">
      <dgm:prSet presAssocID="{E6AD953F-942A-4969-AC7E-B9103ADA4555}" presName="composite" presStyleCnt="0"/>
      <dgm:spPr/>
    </dgm:pt>
    <dgm:pt modelId="{4959D70F-7431-49A3-A3AD-CC1932BC8801}" type="pres">
      <dgm:prSet presAssocID="{E6AD953F-942A-4969-AC7E-B9103ADA455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51EE4-4F35-43B4-A55C-C18089F84698}" type="pres">
      <dgm:prSet presAssocID="{E6AD953F-942A-4969-AC7E-B9103ADA4555}" presName="desTx" presStyleLbl="alignAccFollowNode1" presStyleIdx="1" presStyleCnt="3" custLinFactNeighborY="-5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DA0A5-326B-43D1-8E4B-67EFE5E397AA}" type="pres">
      <dgm:prSet presAssocID="{01CF8C61-C1A8-4183-98A4-4B12F2BAB7D3}" presName="space" presStyleCnt="0"/>
      <dgm:spPr/>
    </dgm:pt>
    <dgm:pt modelId="{04E692C9-4FC3-4BBC-93EA-E8FAB9319938}" type="pres">
      <dgm:prSet presAssocID="{19CE5E86-C540-47E2-A87A-201ED8F97F43}" presName="composite" presStyleCnt="0"/>
      <dgm:spPr/>
    </dgm:pt>
    <dgm:pt modelId="{DE9BB4B5-5766-46F8-9210-416A6C99F713}" type="pres">
      <dgm:prSet presAssocID="{19CE5E86-C540-47E2-A87A-201ED8F97F4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9753F-2BFF-47EE-9CC3-A53496353BD9}" type="pres">
      <dgm:prSet presAssocID="{19CE5E86-C540-47E2-A87A-201ED8F97F43}" presName="desTx" presStyleLbl="alignAccFollowNode1" presStyleIdx="2" presStyleCnt="3" custLinFactNeighborY="-5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DA25D1-CCF3-4597-9791-845B0A883967}" srcId="{1DD8212C-F918-4783-9689-E248CA49BEE3}" destId="{9082FD50-C571-4D21-AA2F-B2FBE29664E9}" srcOrd="0" destOrd="0" parTransId="{DDD3FBA0-802C-4457-9A50-6ECF1802E66B}" sibTransId="{2C6D754F-90E4-4D2D-BCDE-000EBE87DE91}"/>
    <dgm:cxn modelId="{CC10835D-C984-43F7-8F70-9FF34B5F67EC}" type="presOf" srcId="{CC28FD93-3DEF-4D40-94E5-9DAC8B26131E}" destId="{3339753F-2BFF-47EE-9CC3-A53496353BD9}" srcOrd="0" destOrd="0" presId="urn:microsoft.com/office/officeart/2005/8/layout/hList1"/>
    <dgm:cxn modelId="{A5C1BE9C-33A8-4B13-B155-18E0B73C397F}" srcId="{19CE5E86-C540-47E2-A87A-201ED8F97F43}" destId="{CC28FD93-3DEF-4D40-94E5-9DAC8B26131E}" srcOrd="0" destOrd="0" parTransId="{77FB8254-EB7E-422D-8F61-F8DDA23C799D}" sibTransId="{8566E4B0-8F7B-46CD-8346-7A1AF35492D3}"/>
    <dgm:cxn modelId="{C502D778-FDDB-469F-8966-00FEAAF9DD0E}" type="presOf" srcId="{4EF14574-899C-498E-BE09-D2718A8832FD}" destId="{3339753F-2BFF-47EE-9CC3-A53496353BD9}" srcOrd="0" destOrd="2" presId="urn:microsoft.com/office/officeart/2005/8/layout/hList1"/>
    <dgm:cxn modelId="{256A2904-E504-4DD7-AECA-3E607E6FC693}" type="presOf" srcId="{EAF9740D-234E-40E0-A464-9F75E892CCF4}" destId="{30751EE4-4F35-43B4-A55C-C18089F84698}" srcOrd="0" destOrd="0" presId="urn:microsoft.com/office/officeart/2005/8/layout/hList1"/>
    <dgm:cxn modelId="{AA5BDE09-3A8B-450B-805C-ADA4D220351E}" type="presOf" srcId="{DF795C10-2BDA-4EED-8FC3-94E09784984D}" destId="{3B6AD302-5187-45F4-B526-29B608B5B5FF}" srcOrd="0" destOrd="1" presId="urn:microsoft.com/office/officeart/2005/8/layout/hList1"/>
    <dgm:cxn modelId="{83F069DC-CF06-4DFB-A2FA-B0CAD26075F3}" type="presOf" srcId="{879AA9E6-F6BB-4E97-89C0-48B4EC2636F6}" destId="{3339753F-2BFF-47EE-9CC3-A53496353BD9}" srcOrd="0" destOrd="1" presId="urn:microsoft.com/office/officeart/2005/8/layout/hList1"/>
    <dgm:cxn modelId="{53E6386C-F16B-4136-8623-E77180EEDB3D}" srcId="{FC1BAA76-13EA-44E9-B566-D73A0074707D}" destId="{19CE5E86-C540-47E2-A87A-201ED8F97F43}" srcOrd="2" destOrd="0" parTransId="{7AA2119E-DC0B-44DA-9C2B-E469F51D1435}" sibTransId="{E5157F1A-E60E-40B7-AF02-6B858E2F867C}"/>
    <dgm:cxn modelId="{E74D38C0-B63E-493C-80D8-D745670E2885}" srcId="{1DD8212C-F918-4783-9689-E248CA49BEE3}" destId="{DF795C10-2BDA-4EED-8FC3-94E09784984D}" srcOrd="1" destOrd="0" parTransId="{DDE17AD4-E367-4A48-8A9B-9352A4A54A1C}" sibTransId="{3A6511E7-E31C-4EC9-9C1D-79B509E1DCEB}"/>
    <dgm:cxn modelId="{B46683C4-81F4-435B-84A9-B8B930F48526}" type="presOf" srcId="{9082FD50-C571-4D21-AA2F-B2FBE29664E9}" destId="{3B6AD302-5187-45F4-B526-29B608B5B5FF}" srcOrd="0" destOrd="0" presId="urn:microsoft.com/office/officeart/2005/8/layout/hList1"/>
    <dgm:cxn modelId="{EE4DB8C4-324F-4905-959A-6BB10C25E967}" type="presOf" srcId="{FC1BAA76-13EA-44E9-B566-D73A0074707D}" destId="{E3928344-7C12-419D-A657-0BF2C4A296AF}" srcOrd="0" destOrd="0" presId="urn:microsoft.com/office/officeart/2005/8/layout/hList1"/>
    <dgm:cxn modelId="{C87532A8-B133-4097-A21A-4C191B6BCF94}" srcId="{1DD8212C-F918-4783-9689-E248CA49BEE3}" destId="{3B06BAB9-74CE-4ECC-B091-E0193611A5AC}" srcOrd="2" destOrd="0" parTransId="{81EFDDEA-C8C9-4524-A9B7-09437D6D1C12}" sibTransId="{CF8DDB17-C55E-4871-A8B8-1C14215DF646}"/>
    <dgm:cxn modelId="{D412A60D-C80B-4553-88C8-822F27C61F95}" type="presOf" srcId="{E6AD953F-942A-4969-AC7E-B9103ADA4555}" destId="{4959D70F-7431-49A3-A3AD-CC1932BC8801}" srcOrd="0" destOrd="0" presId="urn:microsoft.com/office/officeart/2005/8/layout/hList1"/>
    <dgm:cxn modelId="{7A4E6808-706C-423D-9272-CE5060420340}" type="presOf" srcId="{1DD8212C-F918-4783-9689-E248CA49BEE3}" destId="{4FF296B9-9352-46E2-91AC-7F0D38CB96BE}" srcOrd="0" destOrd="0" presId="urn:microsoft.com/office/officeart/2005/8/layout/hList1"/>
    <dgm:cxn modelId="{AE6CF3A8-1CAE-4D67-9FB0-6C5386E96899}" srcId="{19CE5E86-C540-47E2-A87A-201ED8F97F43}" destId="{879AA9E6-F6BB-4E97-89C0-48B4EC2636F6}" srcOrd="1" destOrd="0" parTransId="{BCC3DAAA-F378-47C8-B894-D6B2125656CC}" sibTransId="{EAAE59F4-8DD5-45F8-B220-8BF9A1CB8C47}"/>
    <dgm:cxn modelId="{29253BD7-BD73-4E2E-9B4E-2522DD953812}" srcId="{FC1BAA76-13EA-44E9-B566-D73A0074707D}" destId="{1DD8212C-F918-4783-9689-E248CA49BEE3}" srcOrd="0" destOrd="0" parTransId="{5BD4AD29-F587-4128-B313-EF17C6267421}" sibTransId="{9028A940-A969-418B-8707-25B40B093B42}"/>
    <dgm:cxn modelId="{2B01B3D6-314B-4C51-8AB8-D804D3878711}" srcId="{FC1BAA76-13EA-44E9-B566-D73A0074707D}" destId="{E6AD953F-942A-4969-AC7E-B9103ADA4555}" srcOrd="1" destOrd="0" parTransId="{A938BF90-AEA3-48DD-9B8A-2E2FDA424FDB}" sibTransId="{01CF8C61-C1A8-4183-98A4-4B12F2BAB7D3}"/>
    <dgm:cxn modelId="{94148D5F-43E6-496C-A72C-F060482809EB}" type="presOf" srcId="{385B985D-2628-457D-A46B-1D302CBE73A1}" destId="{30751EE4-4F35-43B4-A55C-C18089F84698}" srcOrd="0" destOrd="1" presId="urn:microsoft.com/office/officeart/2005/8/layout/hList1"/>
    <dgm:cxn modelId="{1C72CE8F-F05C-46C6-87B0-9F4789115E8C}" srcId="{E6AD953F-942A-4969-AC7E-B9103ADA4555}" destId="{EAF9740D-234E-40E0-A464-9F75E892CCF4}" srcOrd="0" destOrd="0" parTransId="{12154162-8257-4E92-BAFE-70A327D008D3}" sibTransId="{68A4F080-2941-48FA-91AC-7FE89D8EB5BB}"/>
    <dgm:cxn modelId="{BDCF3DB9-2510-4362-AAEA-21211D6C4CFB}" srcId="{E6AD953F-942A-4969-AC7E-B9103ADA4555}" destId="{385B985D-2628-457D-A46B-1D302CBE73A1}" srcOrd="1" destOrd="0" parTransId="{0A3848F8-96E2-4F5D-9C58-A5CAE997E128}" sibTransId="{7B636E99-5093-4B6C-8754-200783F71DFC}"/>
    <dgm:cxn modelId="{7DE8A664-EA53-464E-A36F-51A946B719F3}" type="presOf" srcId="{3B06BAB9-74CE-4ECC-B091-E0193611A5AC}" destId="{3B6AD302-5187-45F4-B526-29B608B5B5FF}" srcOrd="0" destOrd="2" presId="urn:microsoft.com/office/officeart/2005/8/layout/hList1"/>
    <dgm:cxn modelId="{D4E2BB44-84D6-4718-B847-478C4F80A096}" type="presOf" srcId="{19CE5E86-C540-47E2-A87A-201ED8F97F43}" destId="{DE9BB4B5-5766-46F8-9210-416A6C99F713}" srcOrd="0" destOrd="0" presId="urn:microsoft.com/office/officeart/2005/8/layout/hList1"/>
    <dgm:cxn modelId="{843A9E94-C15C-4459-A779-12C193F9C122}" srcId="{19CE5E86-C540-47E2-A87A-201ED8F97F43}" destId="{4EF14574-899C-498E-BE09-D2718A8832FD}" srcOrd="2" destOrd="0" parTransId="{1F2EEBC6-3F68-48FA-AD76-702A672443BA}" sibTransId="{6F2E688F-91A1-454D-B93D-B4EC48DD730F}"/>
    <dgm:cxn modelId="{F4FFF71F-9C54-4C36-9462-B19793627A3F}" type="presParOf" srcId="{E3928344-7C12-419D-A657-0BF2C4A296AF}" destId="{B3024D4E-E6CF-454E-8B3F-98D57354BA4B}" srcOrd="0" destOrd="0" presId="urn:microsoft.com/office/officeart/2005/8/layout/hList1"/>
    <dgm:cxn modelId="{EBE7EB9C-A6EF-4334-8528-AD73930ABD24}" type="presParOf" srcId="{B3024D4E-E6CF-454E-8B3F-98D57354BA4B}" destId="{4FF296B9-9352-46E2-91AC-7F0D38CB96BE}" srcOrd="0" destOrd="0" presId="urn:microsoft.com/office/officeart/2005/8/layout/hList1"/>
    <dgm:cxn modelId="{3ACFB08A-D04A-4821-B834-CC5DB96D4385}" type="presParOf" srcId="{B3024D4E-E6CF-454E-8B3F-98D57354BA4B}" destId="{3B6AD302-5187-45F4-B526-29B608B5B5FF}" srcOrd="1" destOrd="0" presId="urn:microsoft.com/office/officeart/2005/8/layout/hList1"/>
    <dgm:cxn modelId="{CC23C185-0EE3-46F0-9FEF-20A41C0FC36F}" type="presParOf" srcId="{E3928344-7C12-419D-A657-0BF2C4A296AF}" destId="{BB3B5AE5-A81D-4387-ACA3-9B46838E91F1}" srcOrd="1" destOrd="0" presId="urn:microsoft.com/office/officeart/2005/8/layout/hList1"/>
    <dgm:cxn modelId="{2BB46CB9-FCE3-4416-BC71-2D73B4981E41}" type="presParOf" srcId="{E3928344-7C12-419D-A657-0BF2C4A296AF}" destId="{2BDF49C9-4E8C-4FA0-90F4-F57C3CCE012E}" srcOrd="2" destOrd="0" presId="urn:microsoft.com/office/officeart/2005/8/layout/hList1"/>
    <dgm:cxn modelId="{DA71E5CD-4C36-4C28-958B-89E51AFE3F56}" type="presParOf" srcId="{2BDF49C9-4E8C-4FA0-90F4-F57C3CCE012E}" destId="{4959D70F-7431-49A3-A3AD-CC1932BC8801}" srcOrd="0" destOrd="0" presId="urn:microsoft.com/office/officeart/2005/8/layout/hList1"/>
    <dgm:cxn modelId="{5669EB8E-8BB9-49B4-83A4-27B07326267F}" type="presParOf" srcId="{2BDF49C9-4E8C-4FA0-90F4-F57C3CCE012E}" destId="{30751EE4-4F35-43B4-A55C-C18089F84698}" srcOrd="1" destOrd="0" presId="urn:microsoft.com/office/officeart/2005/8/layout/hList1"/>
    <dgm:cxn modelId="{56A0D6AC-8412-4777-892F-4252E03A168D}" type="presParOf" srcId="{E3928344-7C12-419D-A657-0BF2C4A296AF}" destId="{57FDA0A5-326B-43D1-8E4B-67EFE5E397AA}" srcOrd="3" destOrd="0" presId="urn:microsoft.com/office/officeart/2005/8/layout/hList1"/>
    <dgm:cxn modelId="{2A051162-3BC8-4B91-93B6-CFFF58C4C5D3}" type="presParOf" srcId="{E3928344-7C12-419D-A657-0BF2C4A296AF}" destId="{04E692C9-4FC3-4BBC-93EA-E8FAB9319938}" srcOrd="4" destOrd="0" presId="urn:microsoft.com/office/officeart/2005/8/layout/hList1"/>
    <dgm:cxn modelId="{361C4C30-FAA0-49CD-ACEB-E98B1FC59C9C}" type="presParOf" srcId="{04E692C9-4FC3-4BBC-93EA-E8FAB9319938}" destId="{DE9BB4B5-5766-46F8-9210-416A6C99F713}" srcOrd="0" destOrd="0" presId="urn:microsoft.com/office/officeart/2005/8/layout/hList1"/>
    <dgm:cxn modelId="{1C2594D8-0D3B-431E-BF97-7D1778A365EF}" type="presParOf" srcId="{04E692C9-4FC3-4BBC-93EA-E8FAB9319938}" destId="{3339753F-2BFF-47EE-9CC3-A53496353BD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3BFB2-FC57-47D0-BA4C-5FDFCFC2BDAF}">
      <dsp:nvSpPr>
        <dsp:cNvPr id="0" name=""/>
        <dsp:cNvSpPr/>
      </dsp:nvSpPr>
      <dsp:spPr>
        <a:xfrm>
          <a:off x="2633980" y="59584"/>
          <a:ext cx="2860039" cy="28600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Language map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015318" y="560091"/>
        <a:ext cx="2097362" cy="1287017"/>
      </dsp:txXfrm>
    </dsp:sp>
    <dsp:sp modelId="{02A994D9-B313-449B-9EE2-1E85C1911EAD}">
      <dsp:nvSpPr>
        <dsp:cNvPr id="0" name=""/>
        <dsp:cNvSpPr/>
      </dsp:nvSpPr>
      <dsp:spPr>
        <a:xfrm>
          <a:off x="3665977" y="1847109"/>
          <a:ext cx="2860039" cy="28600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Psychological map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540673" y="2585952"/>
        <a:ext cx="1716023" cy="1573021"/>
      </dsp:txXfrm>
    </dsp:sp>
    <dsp:sp modelId="{130CD603-603F-416D-B53F-5D0FCBDD5F36}">
      <dsp:nvSpPr>
        <dsp:cNvPr id="0" name=""/>
        <dsp:cNvSpPr/>
      </dsp:nvSpPr>
      <dsp:spPr>
        <a:xfrm>
          <a:off x="1601982" y="1847109"/>
          <a:ext cx="2860039" cy="28600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Cultural map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871302" y="2585952"/>
        <a:ext cx="1716023" cy="1573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296B9-9352-46E2-91AC-7F0D38CB96BE}">
      <dsp:nvSpPr>
        <dsp:cNvPr id="0" name=""/>
        <dsp:cNvSpPr/>
      </dsp:nvSpPr>
      <dsp:spPr>
        <a:xfrm>
          <a:off x="3632" y="265084"/>
          <a:ext cx="3541761" cy="1297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Introductory activities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3632" y="265084"/>
        <a:ext cx="3541761" cy="1297984"/>
      </dsp:txXfrm>
    </dsp:sp>
    <dsp:sp modelId="{3B6AD302-5187-45F4-B526-29B608B5B5FF}">
      <dsp:nvSpPr>
        <dsp:cNvPr id="0" name=""/>
        <dsp:cNvSpPr/>
      </dsp:nvSpPr>
      <dsp:spPr>
        <a:xfrm>
          <a:off x="18755" y="1402790"/>
          <a:ext cx="3541761" cy="28549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 smtClean="0"/>
            <a:t>introduce the topic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 smtClean="0"/>
            <a:t>activate target vocabulary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smtClean="0"/>
            <a:t>make a focus on cultural elements</a:t>
          </a:r>
          <a:endParaRPr lang="ru-RU" sz="2400" kern="1200" dirty="0"/>
        </a:p>
      </dsp:txBody>
      <dsp:txXfrm>
        <a:off x="18755" y="1402790"/>
        <a:ext cx="3541761" cy="2854971"/>
      </dsp:txXfrm>
    </dsp:sp>
    <dsp:sp modelId="{4959D70F-7431-49A3-A3AD-CC1932BC8801}">
      <dsp:nvSpPr>
        <dsp:cNvPr id="0" name=""/>
        <dsp:cNvSpPr/>
      </dsp:nvSpPr>
      <dsp:spPr>
        <a:xfrm>
          <a:off x="4041240" y="265084"/>
          <a:ext cx="3541761" cy="1297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A fairytale</a:t>
          </a:r>
          <a:endParaRPr lang="ru-RU" sz="3600" kern="1200" dirty="0"/>
        </a:p>
      </dsp:txBody>
      <dsp:txXfrm>
        <a:off x="4041240" y="265084"/>
        <a:ext cx="3541761" cy="1297984"/>
      </dsp:txXfrm>
    </dsp:sp>
    <dsp:sp modelId="{30751EE4-4F35-43B4-A55C-C18089F84698}">
      <dsp:nvSpPr>
        <dsp:cNvPr id="0" name=""/>
        <dsp:cNvSpPr/>
      </dsp:nvSpPr>
      <dsp:spPr>
        <a:xfrm>
          <a:off x="4041240" y="1402790"/>
          <a:ext cx="3541761" cy="28549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r>
            <a:rPr lang="en-US" sz="2800" u="none" kern="1200" dirty="0" smtClean="0"/>
            <a:t> </a:t>
          </a:r>
          <a:r>
            <a:rPr lang="en-US" sz="2400" u="none" kern="1200" dirty="0" smtClean="0"/>
            <a:t>audio recording of a shortened and a longer version of a fairytale</a:t>
          </a:r>
          <a:endParaRPr lang="ru-RU" sz="24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r>
            <a:rPr lang="en-US" sz="2400" u="none" kern="1200" dirty="0" smtClean="0"/>
            <a:t> colorful illustrations</a:t>
          </a:r>
          <a:endParaRPr lang="ru-RU" sz="2400" kern="1200" dirty="0"/>
        </a:p>
      </dsp:txBody>
      <dsp:txXfrm>
        <a:off x="4041240" y="1402790"/>
        <a:ext cx="3541761" cy="2854971"/>
      </dsp:txXfrm>
    </dsp:sp>
    <dsp:sp modelId="{DE9BB4B5-5766-46F8-9210-416A6C99F713}">
      <dsp:nvSpPr>
        <dsp:cNvPr id="0" name=""/>
        <dsp:cNvSpPr/>
      </dsp:nvSpPr>
      <dsp:spPr>
        <a:xfrm>
          <a:off x="8078848" y="265084"/>
          <a:ext cx="3541761" cy="1297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Interactive post-text activities</a:t>
          </a:r>
          <a:endParaRPr lang="ru-RU" sz="3600" kern="1200" dirty="0"/>
        </a:p>
      </dsp:txBody>
      <dsp:txXfrm>
        <a:off x="8078848" y="265084"/>
        <a:ext cx="3541761" cy="1297984"/>
      </dsp:txXfrm>
    </dsp:sp>
    <dsp:sp modelId="{3339753F-2BFF-47EE-9CC3-A53496353BD9}">
      <dsp:nvSpPr>
        <dsp:cNvPr id="0" name=""/>
        <dsp:cNvSpPr/>
      </dsp:nvSpPr>
      <dsp:spPr>
        <a:xfrm>
          <a:off x="8078848" y="1402790"/>
          <a:ext cx="3541761" cy="28549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r>
            <a:rPr lang="en-US" sz="2800" u="none" kern="1200" dirty="0" smtClean="0"/>
            <a:t> </a:t>
          </a:r>
          <a:r>
            <a:rPr lang="en-US" sz="2000" u="none" kern="1200" dirty="0" smtClean="0"/>
            <a:t>focus on listening comprehension</a:t>
          </a:r>
          <a:endParaRPr lang="ru-RU" sz="20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r>
            <a:rPr lang="en-US" sz="2000" kern="1200" dirty="0" smtClean="0"/>
            <a:t> interactive activities</a:t>
          </a:r>
          <a:endParaRPr lang="ru-RU" sz="20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r>
            <a:rPr lang="en-US" sz="2000" u="none" kern="1200" dirty="0" smtClean="0"/>
            <a:t> acquisition and practicing target vocabulary and speech patterns</a:t>
          </a:r>
          <a:endParaRPr lang="ru-RU" sz="2000" kern="1200" dirty="0" smtClean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"/>
            <a:tabLst/>
            <a:defRPr/>
          </a:pPr>
          <a:endParaRPr lang="ru-RU" sz="2800" kern="1200" dirty="0" smtClean="0"/>
        </a:p>
      </dsp:txBody>
      <dsp:txXfrm>
        <a:off x="8078848" y="1402790"/>
        <a:ext cx="3541761" cy="2854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/>
          <a:lstStyle>
            <a:lvl1pPr algn="l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/>
          <a:lstStyle>
            <a:lvl1pPr algn="r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96B826-9EBD-47DE-97E4-048C8DB71157}" type="datetimeFigureOut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8561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 anchor="b"/>
          <a:lstStyle>
            <a:lvl1pPr algn="l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8561"/>
            <a:ext cx="2918831" cy="489513"/>
          </a:xfrm>
          <a:prstGeom prst="rect">
            <a:avLst/>
          </a:prstGeom>
        </p:spPr>
        <p:txBody>
          <a:bodyPr vert="horz" wrap="square" lIns="89968" tIns="44984" rIns="89968" bIns="449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3FD78E-2FAB-4446-B922-C1AE2F333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70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/>
          <a:lstStyle>
            <a:lvl1pPr algn="l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/>
          <a:lstStyle>
            <a:lvl1pPr algn="r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A40133-33AC-406B-B6E8-E577E34EC7AF}" type="datetimeFigureOut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68" tIns="44984" rIns="89968" bIns="4498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281"/>
            <a:ext cx="5388610" cy="4410306"/>
          </a:xfrm>
          <a:prstGeom prst="rect">
            <a:avLst/>
          </a:prstGeom>
        </p:spPr>
        <p:txBody>
          <a:bodyPr vert="horz" lIns="89968" tIns="44984" rIns="89968" bIns="4498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8561"/>
            <a:ext cx="2918831" cy="489513"/>
          </a:xfrm>
          <a:prstGeom prst="rect">
            <a:avLst/>
          </a:prstGeom>
        </p:spPr>
        <p:txBody>
          <a:bodyPr vert="horz" lIns="89968" tIns="44984" rIns="89968" bIns="44984" rtlCol="0" anchor="b"/>
          <a:lstStyle>
            <a:lvl1pPr algn="l" defTabSz="89720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8561"/>
            <a:ext cx="2918831" cy="489513"/>
          </a:xfrm>
          <a:prstGeom prst="rect">
            <a:avLst/>
          </a:prstGeom>
        </p:spPr>
        <p:txBody>
          <a:bodyPr vert="horz" wrap="square" lIns="89968" tIns="44984" rIns="89968" bIns="449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7E29D6-E7AB-4A66-AEA7-DB8DB7BCED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1399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782" algn="l" defTabSz="9118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650" algn="l" defTabSz="9118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520" algn="l" defTabSz="9118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391" algn="l" defTabSz="9118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80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0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00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5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00548-A370-4E89-A40F-A497ABE77FB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6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6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1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09604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6232328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PlaceHolder 4"/>
          <p:cNvSpPr>
            <a:spLocks noGrp="1"/>
          </p:cNvSpPr>
          <p:nvPr>
            <p:ph type="body"/>
          </p:nvPr>
        </p:nvSpPr>
        <p:spPr>
          <a:xfrm>
            <a:off x="6232328" y="368256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PlaceHolder 5"/>
          <p:cNvSpPr>
            <a:spLocks noGrp="1"/>
          </p:cNvSpPr>
          <p:nvPr>
            <p:ph type="body"/>
          </p:nvPr>
        </p:nvSpPr>
        <p:spPr>
          <a:xfrm>
            <a:off x="609604" y="368256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565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64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2B5A808A-04FF-4901-8EE2-36D979145B4A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9B90AAA2-39EF-4603-8174-BC997E492E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565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64A7ED56-06E0-4A4C-AC7F-D01279B2E2F3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8A984B46-9498-4D5F-84D7-3A79674905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41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EE034FB5-3CB0-4AEA-99AE-3E3D222F2A2D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D998F542-558F-42C4-BF26-84881CC403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766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505E45D1-317C-46D0-A745-96507FE0A779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C52CD88C-507A-49F2-9FFD-C76ECC31FD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99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45D66750-B292-4E4F-8138-76B093D03C9D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3D1250FA-878A-428D-911C-77B21E9D57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654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D8A59FC5-36B4-4588-8300-C5B45DB4303D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B0DF851C-0834-4691-BD71-7215A497D0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1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796F6C81-FE2C-4147-9B17-0F6D63F4BF87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61543FC4-D59D-4344-8E29-690DDEB29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19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32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E17FF17E-EDAB-4CAB-98AD-E1958C2ED9A7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1D13B85F-E442-4932-B2BB-BFCA12946C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534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DB6F32F2-9841-4872-81DD-36B061C2B3DF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18D28EAC-F131-4812-860C-7A8F8614D0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06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22731E3D-38BB-4698-8829-C7BC52BE1EC8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6BD00008-C466-4F4E-8CD6-480C4E7A7B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596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fld id="{B423B74F-CA9F-4B26-AEC6-04E122A1AAFE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884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/>
            </a:lvl1pPr>
          </a:lstStyle>
          <a:p>
            <a:pPr>
              <a:defRPr/>
            </a:pPr>
            <a:fld id="{BED2FF1E-6D0D-40C1-9EAA-9482AA344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935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88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09604" y="160464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6232328" y="160464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43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80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ubTitle"/>
          </p:nvPr>
        </p:nvSpPr>
        <p:spPr>
          <a:xfrm>
            <a:off x="609600" y="274560"/>
            <a:ext cx="10971840" cy="52948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5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09604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609604" y="368256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6232328" y="160464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50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09604" y="160464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6232328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PlaceHolder 4"/>
          <p:cNvSpPr>
            <a:spLocks noGrp="1"/>
          </p:cNvSpPr>
          <p:nvPr>
            <p:ph type="body"/>
          </p:nvPr>
        </p:nvSpPr>
        <p:spPr>
          <a:xfrm>
            <a:off x="6232328" y="368256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92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09600" y="12005"/>
            <a:ext cx="10971840" cy="16670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09604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6232328" y="1604640"/>
            <a:ext cx="535440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4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57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10972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Для правки текста заголовка щёлкните мышью</a:t>
            </a: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 defTabSz="121896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D200D-D351-4C13-892F-C725527B7A24}" type="datetime1">
              <a:rPr lang="ru-RU"/>
              <a:pPr>
                <a:defRPr/>
              </a:pPr>
              <a:t>02.07.18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 defTabSz="121896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121898" tIns="60949" rIns="121898" bIns="60949" numCol="1" anchor="ctr" anchorCtr="0" compatLnSpc="1">
            <a:prstTxWarp prst="textNoShape">
              <a:avLst/>
            </a:prstTxWarp>
          </a:bodyPr>
          <a:lstStyle>
            <a:lvl1pPr algn="r" defTabSz="1217613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F87B98-8434-4B6A-889D-82FEFCF3F1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gsadykov@kpfu.ru" TargetMode="External"/><Relationship Id="rId4" Type="http://schemas.openxmlformats.org/officeDocument/2006/relationships/hyperlink" Target="mailto:alb1980@yandex.ru" TargetMode="External"/><Relationship Id="rId5" Type="http://schemas.openxmlformats.org/officeDocument/2006/relationships/hyperlink" Target="mailto:lilia_khalitova@mail.ru" TargetMode="External"/><Relationship Id="rId6" Type="http://schemas.openxmlformats.org/officeDocument/2006/relationships/hyperlink" Target="mailto:gim-nar@yandex.ru" TargetMode="External"/><Relationship Id="rId7" Type="http://schemas.openxmlformats.org/officeDocument/2006/relationships/image" Target="../media/image2.jpe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skazki.pushkininstitute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1"/>
          <p:cNvSpPr txBox="1">
            <a:spLocks/>
          </p:cNvSpPr>
          <p:nvPr/>
        </p:nvSpPr>
        <p:spPr bwMode="auto">
          <a:xfrm>
            <a:off x="811224" y="821917"/>
            <a:ext cx="10827765" cy="13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000" b="1" dirty="0" smtClean="0">
                <a:solidFill>
                  <a:srgbClr val="00549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Exploring the Needs of Educators Working with Pre-School Bilingual Language Learners: The Case of Russian Language Online School Live Fairytales</a:t>
            </a:r>
            <a:endParaRPr lang="ru-RU" altLang="ru-RU" sz="3000" b="1" dirty="0" smtClean="0">
              <a:solidFill>
                <a:srgbClr val="00549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3" name="Заголовок 9"/>
          <p:cNvSpPr txBox="1">
            <a:spLocks/>
          </p:cNvSpPr>
          <p:nvPr/>
        </p:nvSpPr>
        <p:spPr bwMode="auto">
          <a:xfrm>
            <a:off x="575187" y="5286375"/>
            <a:ext cx="6105832" cy="133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ru-RU" sz="2200" b="1" i="1" dirty="0" smtClean="0">
              <a:solidFill>
                <a:srgbClr val="00549F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ru-RU" sz="1000" b="1" i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30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CALICO Conference 2018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30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Connecting CALL’s Past to </a:t>
            </a:r>
            <a:r>
              <a:rPr lang="en-US" altLang="ru-RU" sz="3000" b="1" i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its Future </a:t>
            </a:r>
            <a:endParaRPr lang="en-US" altLang="ru-RU" sz="3000" b="1" i="1" dirty="0" smtClean="0">
              <a:solidFill>
                <a:srgbClr val="00549F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30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May 29 – June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ru-RU" sz="2400" b="1" i="1" dirty="0" smtClean="0">
              <a:solidFill>
                <a:srgbClr val="00549F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17" y="259278"/>
            <a:ext cx="2670166" cy="540000"/>
          </a:xfrm>
          <a:prstGeom prst="rect">
            <a:avLst/>
          </a:prstGeom>
        </p:spPr>
      </p:pic>
      <p:pic>
        <p:nvPicPr>
          <p:cNvPr id="8" name="Рисунок 7" descr="Титул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213" y="2251457"/>
            <a:ext cx="6047544" cy="288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58288" y="5229225"/>
            <a:ext cx="303371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Gulnara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Sadykova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 eaLnBrk="1" hangingPunct="1">
              <a:lnSpc>
                <a:spcPct val="80000"/>
              </a:lnSpc>
            </a:pP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Albina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Kayumova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 eaLnBrk="1" hangingPunct="1">
              <a:lnSpc>
                <a:spcPct val="80000"/>
              </a:lnSpc>
            </a:pP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Liliia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Khalitova</a:t>
            </a:r>
            <a:endParaRPr lang="en-US" altLang="ru-RU" sz="2200" b="1" i="1" dirty="0" smtClean="0">
              <a:solidFill>
                <a:srgbClr val="00549F"/>
              </a:solidFill>
              <a:latin typeface="Calibri" pitchFamily="34" charset="0"/>
              <a:cs typeface="Calibri" pitchFamily="34" charset="0"/>
            </a:endParaRPr>
          </a:p>
          <a:p>
            <a:pPr lvl="0" eaLnBrk="1" hangingPunct="1">
              <a:lnSpc>
                <a:spcPct val="80000"/>
              </a:lnSpc>
            </a:pP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Gulnara</a:t>
            </a:r>
            <a:r>
              <a:rPr lang="en-US" altLang="ru-RU" sz="2200" b="1" i="1" dirty="0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2200" b="1" i="1" dirty="0" err="1" smtClean="0">
                <a:solidFill>
                  <a:srgbClr val="00549F"/>
                </a:solidFill>
                <a:latin typeface="Calibri" pitchFamily="34" charset="0"/>
                <a:cs typeface="Calibri" pitchFamily="34" charset="0"/>
              </a:rPr>
              <a:t>Gimaletdinova</a:t>
            </a:r>
            <a:endParaRPr lang="en-US" altLang="ru-RU" sz="2200" b="1" i="1" dirty="0" smtClean="0">
              <a:solidFill>
                <a:srgbClr val="00549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261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4" y="5908203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Stage 1: Pre-Testing activities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101333"/>
            <a:ext cx="10656884" cy="4367138"/>
          </a:xfrm>
        </p:spPr>
        <p:txBody>
          <a:bodyPr/>
          <a:lstStyle/>
          <a:p>
            <a:endParaRPr lang="ru-RU" sz="2400" dirty="0" smtClean="0"/>
          </a:p>
          <a:p>
            <a:r>
              <a:rPr lang="en-US" sz="3200" dirty="0" smtClean="0"/>
              <a:t>December 2016 - January 2017</a:t>
            </a:r>
          </a:p>
          <a:p>
            <a:r>
              <a:rPr lang="en-US" sz="3200" dirty="0" smtClean="0"/>
              <a:t>Meeting with educators</a:t>
            </a:r>
          </a:p>
          <a:p>
            <a:r>
              <a:rPr lang="en-US" sz="3200" dirty="0" smtClean="0"/>
              <a:t>Preparing a feedback report template </a:t>
            </a:r>
            <a:endParaRPr lang="ru-RU" sz="3200" dirty="0"/>
          </a:p>
          <a:p>
            <a:r>
              <a:rPr lang="en-US" sz="3200" dirty="0"/>
              <a:t>Giving recommendations on </a:t>
            </a:r>
            <a:r>
              <a:rPr lang="en-US" sz="3200" dirty="0" smtClean="0"/>
              <a:t>conducting Module 1 testing </a:t>
            </a:r>
          </a:p>
          <a:p>
            <a:r>
              <a:rPr lang="en-US" sz="3200" dirty="0" smtClean="0"/>
              <a:t>Handing out feedback report </a:t>
            </a:r>
            <a:r>
              <a:rPr lang="en-US" sz="3200" dirty="0"/>
              <a:t>templates </a:t>
            </a:r>
            <a:r>
              <a:rPr lang="en-US" sz="3200" dirty="0" smtClean="0"/>
              <a:t>to educators for </a:t>
            </a:r>
            <a:r>
              <a:rPr lang="en-US" sz="3200" dirty="0"/>
              <a:t>subsequent </a:t>
            </a:r>
            <a:r>
              <a:rPr lang="en-US" sz="3200" dirty="0" smtClean="0"/>
              <a:t>filling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87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422" y="0"/>
            <a:ext cx="5652095" cy="174307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Stage </a:t>
            </a:r>
            <a:r>
              <a:rPr lang="en-US" sz="4000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2: Testing Module 1 of the Project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757364"/>
            <a:ext cx="5386917" cy="4757736"/>
          </a:xfrm>
        </p:spPr>
        <p:txBody>
          <a:bodyPr/>
          <a:lstStyle/>
          <a:p>
            <a:r>
              <a:rPr lang="en-US" sz="3000" dirty="0" smtClean="0"/>
              <a:t>February - March 2017</a:t>
            </a:r>
          </a:p>
          <a:p>
            <a:r>
              <a:rPr lang="en-US" sz="3000" dirty="0" smtClean="0"/>
              <a:t>Testing Module 1 at kindergartens with both age groups (3-4 and 4-5-year olds)</a:t>
            </a:r>
            <a:endParaRPr lang="en-US" sz="3000" dirty="0"/>
          </a:p>
          <a:p>
            <a:r>
              <a:rPr lang="en-US" sz="3000" dirty="0"/>
              <a:t>Monitoring </a:t>
            </a:r>
            <a:r>
              <a:rPr lang="en-US" sz="3000" dirty="0" smtClean="0"/>
              <a:t>students and educators </a:t>
            </a:r>
            <a:endParaRPr lang="en-US" sz="3000" dirty="0"/>
          </a:p>
          <a:p>
            <a:r>
              <a:rPr lang="en-US" sz="3000" dirty="0" smtClean="0"/>
              <a:t>Collecting educators’ feedback reports</a:t>
            </a:r>
            <a:endParaRPr lang="en-US" sz="3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0"/>
            <a:ext cx="5646128" cy="17219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Stage </a:t>
            </a:r>
            <a:r>
              <a:rPr lang="en-US" sz="4000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3: Post-Testing Activities</a:t>
            </a:r>
            <a:endParaRPr lang="ru-RU" sz="4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1743075"/>
            <a:ext cx="5389033" cy="4383088"/>
          </a:xfrm>
        </p:spPr>
        <p:txBody>
          <a:bodyPr/>
          <a:lstStyle/>
          <a:p>
            <a:r>
              <a:rPr lang="en-US" sz="3000" dirty="0" smtClean="0"/>
              <a:t>April - May 2017</a:t>
            </a:r>
          </a:p>
          <a:p>
            <a:r>
              <a:rPr lang="en-US" sz="3000" dirty="0" smtClean="0"/>
              <a:t>Analyzing the </a:t>
            </a:r>
            <a:r>
              <a:rPr lang="en-US" sz="3000" dirty="0"/>
              <a:t>data </a:t>
            </a:r>
            <a:endParaRPr lang="en-US" sz="3000" dirty="0" smtClean="0"/>
          </a:p>
          <a:p>
            <a:r>
              <a:rPr lang="en-US" sz="3000" dirty="0" smtClean="0"/>
              <a:t>Making improvements to other Modules of </a:t>
            </a:r>
            <a:r>
              <a:rPr lang="en-US" sz="3000" i="1" dirty="0" smtClean="0"/>
              <a:t>Live Fairytales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Integrating the project into other kindergartens </a:t>
            </a:r>
            <a:endParaRPr lang="ru-RU" sz="3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250FA-878A-428D-911C-77B21E9D57FE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06" y="5893915"/>
            <a:ext cx="2662479" cy="5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29" y="5956544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Sites &amp; Educators: Site #1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201" y="1250820"/>
            <a:ext cx="6279038" cy="4788682"/>
          </a:xfrm>
        </p:spPr>
        <p:txBody>
          <a:bodyPr/>
          <a:lstStyle/>
          <a:p>
            <a:r>
              <a:rPr lang="en-US" sz="2800" dirty="0" smtClean="0"/>
              <a:t>State-funded kindergarten/preschool </a:t>
            </a:r>
            <a:r>
              <a:rPr lang="en-US" sz="2800" dirty="0"/>
              <a:t>located in the town of </a:t>
            </a:r>
            <a:r>
              <a:rPr lang="en-US" sz="2800" dirty="0" err="1"/>
              <a:t>Laishevo</a:t>
            </a:r>
            <a:r>
              <a:rPr lang="en-US" sz="2800" dirty="0"/>
              <a:t>, </a:t>
            </a:r>
            <a:r>
              <a:rPr lang="en-US" sz="2800" dirty="0" smtClean="0"/>
              <a:t>opened    </a:t>
            </a:r>
            <a:r>
              <a:rPr lang="en-US" sz="2800" dirty="0"/>
              <a:t>in </a:t>
            </a:r>
            <a:r>
              <a:rPr lang="en-US" sz="2800" dirty="0" smtClean="0"/>
              <a:t>2007. 197 children, 44 staff members including 17 educators</a:t>
            </a:r>
          </a:p>
          <a:p>
            <a:r>
              <a:rPr lang="en-US" sz="2800" b="1" dirty="0" smtClean="0"/>
              <a:t>Observation Group: </a:t>
            </a:r>
            <a:r>
              <a:rPr lang="en-US" sz="2800" dirty="0" smtClean="0"/>
              <a:t>14 </a:t>
            </a:r>
            <a:r>
              <a:rPr lang="en-US" sz="2800" dirty="0"/>
              <a:t>children aged</a:t>
            </a:r>
            <a:r>
              <a:rPr lang="en-US" sz="2800" dirty="0" smtClean="0"/>
              <a:t> 3</a:t>
            </a:r>
            <a:r>
              <a:rPr lang="en-US" sz="2800" dirty="0"/>
              <a:t>-5</a:t>
            </a:r>
            <a:r>
              <a:rPr lang="en-US" sz="2800" dirty="0" smtClean="0"/>
              <a:t>. Main language of interaction – Russian</a:t>
            </a:r>
          </a:p>
          <a:p>
            <a:r>
              <a:rPr lang="en-US" sz="2800" b="1" dirty="0" smtClean="0"/>
              <a:t>Educator</a:t>
            </a:r>
            <a:r>
              <a:rPr lang="en-US" sz="2800" dirty="0" smtClean="0"/>
              <a:t>: female, Tatar, 30-year old, 6 years teaching experience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1" y="1519094"/>
            <a:ext cx="5220000" cy="35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77" y="6021114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Sites &amp; Educators: Site #2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6" y="1265107"/>
            <a:ext cx="5793262" cy="4644374"/>
          </a:xfrm>
        </p:spPr>
        <p:txBody>
          <a:bodyPr/>
          <a:lstStyle/>
          <a:p>
            <a:r>
              <a:rPr lang="en-US" sz="2800" dirty="0" smtClean="0"/>
              <a:t>State-funded kindergarten located </a:t>
            </a:r>
            <a:r>
              <a:rPr lang="en-US" sz="2800" dirty="0"/>
              <a:t>in</a:t>
            </a:r>
            <a:r>
              <a:rPr lang="en-US" sz="2800" dirty="0" smtClean="0"/>
              <a:t>    the </a:t>
            </a:r>
            <a:r>
              <a:rPr lang="en-US" sz="2800" dirty="0"/>
              <a:t>town of </a:t>
            </a:r>
            <a:r>
              <a:rPr lang="en-US" sz="2800" dirty="0" err="1"/>
              <a:t>Bogatye</a:t>
            </a:r>
            <a:r>
              <a:rPr lang="en-US" sz="2800" dirty="0"/>
              <a:t> </a:t>
            </a:r>
            <a:r>
              <a:rPr lang="en-US" sz="2800" dirty="0" err="1"/>
              <a:t>Saby</a:t>
            </a:r>
            <a:r>
              <a:rPr lang="en-US" sz="2800" dirty="0"/>
              <a:t>, opened in 2014. 1</a:t>
            </a:r>
            <a:r>
              <a:rPr lang="ru-RU" sz="2800" dirty="0"/>
              <a:t>44</a:t>
            </a:r>
            <a:r>
              <a:rPr lang="en-US" sz="2800" dirty="0"/>
              <a:t> </a:t>
            </a:r>
            <a:r>
              <a:rPr lang="en-US" sz="2800" dirty="0" smtClean="0"/>
              <a:t>children and </a:t>
            </a:r>
            <a:r>
              <a:rPr lang="ru-RU" sz="2800" dirty="0"/>
              <a:t>15 </a:t>
            </a:r>
            <a:r>
              <a:rPr lang="en-US" sz="2800" dirty="0" smtClean="0"/>
              <a:t>educators</a:t>
            </a:r>
          </a:p>
          <a:p>
            <a:r>
              <a:rPr lang="en-US" sz="2800" b="1" dirty="0" smtClean="0"/>
              <a:t>Observation Group: </a:t>
            </a:r>
            <a:r>
              <a:rPr lang="en-US" sz="2800" dirty="0" smtClean="0"/>
              <a:t>14</a:t>
            </a:r>
            <a:r>
              <a:rPr lang="en-US" sz="2800" b="1" dirty="0" smtClean="0"/>
              <a:t> </a:t>
            </a:r>
            <a:r>
              <a:rPr lang="en-US" sz="2800" dirty="0"/>
              <a:t>children </a:t>
            </a:r>
            <a:r>
              <a:rPr lang="en-US" sz="2800" dirty="0" smtClean="0"/>
              <a:t>aged 4-5. Main language of interaction –   Tatar</a:t>
            </a:r>
          </a:p>
          <a:p>
            <a:r>
              <a:rPr lang="en-US" sz="2800" b="1" dirty="0" smtClean="0"/>
              <a:t>Educator</a:t>
            </a:r>
            <a:r>
              <a:rPr lang="en-US" sz="2800" dirty="0" smtClean="0"/>
              <a:t>: female, Tatar, 28-year teaching experience (3 years as an instructor of Russian)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49" y="1628013"/>
            <a:ext cx="5400000" cy="32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08" y="6042638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Sites &amp; Educators: Sites #3-5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4313" y="1036506"/>
            <a:ext cx="4186237" cy="5421443"/>
          </a:xfrm>
        </p:spPr>
        <p:txBody>
          <a:bodyPr/>
          <a:lstStyle/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A </a:t>
            </a:r>
            <a:r>
              <a:rPr lang="en-US" sz="2400" dirty="0"/>
              <a:t>private chain of kindergartens </a:t>
            </a:r>
            <a:endParaRPr lang="en-US" sz="2400" dirty="0" smtClean="0"/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“</a:t>
            </a:r>
            <a:r>
              <a:rPr lang="en-US" sz="2400" dirty="0" err="1"/>
              <a:t>Bala</a:t>
            </a:r>
            <a:r>
              <a:rPr lang="en-US" sz="2400" dirty="0"/>
              <a:t>-City” </a:t>
            </a:r>
            <a:r>
              <a:rPr lang="en-US" sz="2400" dirty="0" smtClean="0"/>
              <a:t>in </a:t>
            </a:r>
            <a:r>
              <a:rPr lang="en-US" sz="2400" dirty="0"/>
              <a:t>Kazan, </a:t>
            </a:r>
            <a:r>
              <a:rPr lang="en-US" sz="2400" dirty="0" smtClean="0"/>
              <a:t>opened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in 2013</a:t>
            </a:r>
          </a:p>
          <a:p>
            <a:pPr marL="457200" indent="-457200">
              <a:spcBef>
                <a:spcPts val="672"/>
              </a:spcBef>
            </a:pPr>
            <a:r>
              <a:rPr lang="en-US" sz="2400" b="1" dirty="0" smtClean="0"/>
              <a:t>Observation Groups:</a:t>
            </a:r>
          </a:p>
          <a:p>
            <a:pPr marL="457200" indent="-457200">
              <a:spcBef>
                <a:spcPts val="672"/>
              </a:spcBef>
              <a:buAutoNum type="arabicParenR"/>
            </a:pPr>
            <a:r>
              <a:rPr lang="en-US" sz="2400" dirty="0" smtClean="0"/>
              <a:t>8 children aged 4-5</a:t>
            </a:r>
          </a:p>
          <a:p>
            <a:pPr marL="457200" indent="-457200">
              <a:spcBef>
                <a:spcPts val="672"/>
              </a:spcBef>
              <a:buAutoNum type="arabicParenR"/>
            </a:pPr>
            <a:r>
              <a:rPr lang="en-US" sz="2400" dirty="0" smtClean="0"/>
              <a:t>8 </a:t>
            </a:r>
            <a:r>
              <a:rPr lang="en-US" sz="2400" dirty="0"/>
              <a:t>children aged </a:t>
            </a:r>
            <a:r>
              <a:rPr lang="en-US" sz="2400" dirty="0" smtClean="0"/>
              <a:t>3-4</a:t>
            </a:r>
          </a:p>
          <a:p>
            <a:pPr marL="457200" indent="-457200">
              <a:spcBef>
                <a:spcPts val="672"/>
              </a:spcBef>
              <a:buAutoNum type="arabicParenR"/>
            </a:pPr>
            <a:r>
              <a:rPr lang="en-US" sz="2400" dirty="0" smtClean="0"/>
              <a:t>7 </a:t>
            </a:r>
            <a:r>
              <a:rPr lang="en-US" sz="2400" dirty="0"/>
              <a:t>children aged </a:t>
            </a:r>
            <a:r>
              <a:rPr lang="en-US" sz="2400" dirty="0" smtClean="0"/>
              <a:t>3-4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23 children aged </a:t>
            </a:r>
            <a:r>
              <a:rPr lang="en-US" sz="2400" dirty="0"/>
              <a:t>3-5 in </a:t>
            </a:r>
            <a:r>
              <a:rPr lang="en-US" sz="2400" dirty="0" smtClean="0"/>
              <a:t>total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b="1" dirty="0" smtClean="0"/>
              <a:t>Educators:</a:t>
            </a:r>
            <a:r>
              <a:rPr lang="en-US" sz="2400" dirty="0" smtClean="0"/>
              <a:t> female, 1 Tatar, 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2 Russians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Main language of interaction -</a:t>
            </a:r>
          </a:p>
          <a:p>
            <a:pPr marL="457200" indent="-457200">
              <a:spcBef>
                <a:spcPts val="672"/>
              </a:spcBef>
              <a:buNone/>
            </a:pPr>
            <a:r>
              <a:rPr lang="en-US" sz="2400" dirty="0" smtClean="0"/>
              <a:t>Russian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8471"/>
          <a:stretch>
            <a:fillRect/>
          </a:stretch>
        </p:blipFill>
        <p:spPr bwMode="auto">
          <a:xfrm>
            <a:off x="7829550" y="2001338"/>
            <a:ext cx="40566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IMG-20170419-WA0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36" y="3937951"/>
            <a:ext cx="3120000" cy="2340000"/>
          </a:xfrm>
          <a:prstGeom prst="rect">
            <a:avLst/>
          </a:prstGeom>
        </p:spPr>
      </p:pic>
      <p:pic>
        <p:nvPicPr>
          <p:cNvPr id="10" name="Рисунок 9" descr="IMG-20170419-WA00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47" y="1454738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82" y="6042639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678852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Educators’ Reflections of Demonstration Modules </a:t>
            </a: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188" y="1614278"/>
            <a:ext cx="544353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gamification</a:t>
            </a: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elements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length </a:t>
            </a:r>
            <a:r>
              <a:rPr lang="en-US" sz="2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 a short </a:t>
            </a: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fairytale version</a:t>
            </a:r>
            <a:endParaRPr lang="en-US" sz="2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600" i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level </a:t>
            </a:r>
            <a:r>
              <a:rPr lang="en-US" sz="2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 difficulty </a:t>
            </a:r>
            <a:endParaRPr lang="ru-RU" sz="2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digital mediators for language practice </a:t>
            </a:r>
            <a:endParaRPr lang="ru-RU" sz="2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age </a:t>
            </a:r>
            <a:r>
              <a:rPr lang="en-US" sz="2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 learning buddies </a:t>
            </a: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choice </a:t>
            </a:r>
            <a:r>
              <a:rPr lang="en-US" sz="26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 appealing and motivating activities </a:t>
            </a:r>
            <a:endParaRPr lang="ru-RU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Masha_Misha.png"/>
          <p:cNvPicPr>
            <a:picLocks noChangeAspect="1"/>
          </p:cNvPicPr>
          <p:nvPr/>
        </p:nvPicPr>
        <p:blipFill>
          <a:blip r:embed="rId4"/>
          <a:srcRect l="11483" r="16261"/>
          <a:stretch>
            <a:fillRect/>
          </a:stretch>
        </p:blipFill>
        <p:spPr>
          <a:xfrm>
            <a:off x="6315076" y="4798013"/>
            <a:ext cx="2105448" cy="1800000"/>
          </a:xfrm>
          <a:prstGeom prst="rect">
            <a:avLst/>
          </a:prstGeom>
        </p:spPr>
      </p:pic>
      <p:pic>
        <p:nvPicPr>
          <p:cNvPr id="16" name="Рисунок 15" descr="транспорт и горыныч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89" y="1714087"/>
            <a:ext cx="502260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35" y="5999591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851042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Educators’ Reflections of </a:t>
            </a:r>
            <a:b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Demonstration Modules: Challenges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3375" y="2488037"/>
            <a:ext cx="1108265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dissatisfaction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with the length of the full version of the </a:t>
            </a: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tales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absence of ‘pause’ button/ function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ambiguity and complexity of certain post-listening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comprehension </a:t>
            </a: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endParaRPr lang="ru-RU" sz="28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illustrations need to be improved</a:t>
            </a:r>
            <a:endParaRPr lang="en-US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08" y="6021114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Educators’ Recommendations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4838" y="1114447"/>
            <a:ext cx="10668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+mn-lt"/>
              </a:rPr>
              <a:t>1) Adjusting the text content of the modules (mainly, reducing the length of the full version of the tale)</a:t>
            </a:r>
            <a:endParaRPr lang="ru-RU" sz="2600" dirty="0" smtClean="0">
              <a:latin typeface="+mn-lt"/>
            </a:endParaRPr>
          </a:p>
          <a:p>
            <a:endParaRPr lang="en-US" sz="1100" dirty="0" smtClean="0">
              <a:latin typeface="+mn-lt"/>
            </a:endParaRPr>
          </a:p>
          <a:p>
            <a:r>
              <a:rPr lang="en-US" sz="2600" dirty="0" smtClean="0">
                <a:latin typeface="+mn-lt"/>
              </a:rPr>
              <a:t>2) Improving the audio-visual content of the modules:</a:t>
            </a:r>
            <a:endParaRPr lang="ru-RU" sz="26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latin typeface="+mn-lt"/>
              </a:rPr>
              <a:t>adding songs with key vocabulary and grammar patterns;</a:t>
            </a:r>
            <a:endParaRPr lang="ru-RU" sz="26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latin typeface="+mn-lt"/>
              </a:rPr>
              <a:t>adding more illustrations to fairytales;</a:t>
            </a:r>
            <a:endParaRPr lang="ru-RU" sz="26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latin typeface="+mn-lt"/>
              </a:rPr>
              <a:t>increasing the size of the illustrations;</a:t>
            </a:r>
            <a:endParaRPr lang="ru-RU" sz="26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latin typeface="+mn-lt"/>
              </a:rPr>
              <a:t>adding a "pause" button for listening activities</a:t>
            </a:r>
            <a:endParaRPr lang="ru-RU" sz="2600" dirty="0" smtClean="0">
              <a:latin typeface="+mn-lt"/>
            </a:endParaRPr>
          </a:p>
          <a:p>
            <a:endParaRPr lang="en-US" sz="1100" dirty="0" smtClean="0">
              <a:latin typeface="+mn-lt"/>
            </a:endParaRPr>
          </a:p>
          <a:p>
            <a:r>
              <a:rPr lang="en-US" sz="2600" dirty="0" smtClean="0">
                <a:latin typeface="+mn-lt"/>
              </a:rPr>
              <a:t>3) Adjusting the navigation system of the website of the online school (e.g. improving the hyperlink structure, enabling users to skip pages when reading a fairy tale)</a:t>
            </a:r>
            <a:endParaRPr lang="ru-RU" sz="2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2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195" y="6093477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Making Improvements to Live Fairytales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4824" y="1028721"/>
            <a:ext cx="112823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the text of fairytales was simplified in all modules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the short and the full versions of the fairytales were redesigned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‘pause’ button was added in listening activity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the </a:t>
            </a:r>
            <a:r>
              <a:rPr lang="en-US" sz="2400" dirty="0">
                <a:latin typeface="+mn-lt"/>
              </a:rPr>
              <a:t>option of choosing between a female and male voice for audio was added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illustrations were changed to more colorful, background of illustrations was improved</a:t>
            </a:r>
            <a:endParaRPr lang="ru-RU" sz="2400" dirty="0" smtClean="0"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the size of the illustrations was partially increased</a:t>
            </a:r>
            <a:endParaRPr lang="ru-RU" sz="2400" dirty="0" smtClean="0"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dialogues </a:t>
            </a:r>
            <a:r>
              <a:rPr lang="en-US" sz="2400" dirty="0">
                <a:latin typeface="+mn-lt"/>
              </a:rPr>
              <a:t>to practice core vocabulary and grammar patterns were added</a:t>
            </a:r>
            <a:endParaRPr lang="ru-RU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n-lt"/>
              </a:rPr>
              <a:t>pre-text and post-text exercisers were improved with a stronger focus on vocabulary practice, including contextual use of focal vocabulary and grammar patterns</a:t>
            </a:r>
            <a:endParaRPr lang="ru-RU" sz="240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2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16" y="6128364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447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Conclusions</a:t>
            </a:r>
            <a:endParaRPr lang="ru-RU" sz="6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0381" y="994272"/>
            <a:ext cx="1017809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satisfaction with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school 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concept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2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young learners</a:t>
            </a:r>
            <a:r>
              <a:rPr lang="en-US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’ excitement over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interacting with the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project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recommended changes (briefly)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simplification of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language of 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fairytales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shortening the length of fairytales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adding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songs 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illustrations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improving 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navigation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system of the </a:t>
            </a:r>
            <a:r>
              <a:rPr lang="en-US" sz="2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website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ru-RU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the necessity of training seminars and workshops for educators </a:t>
            </a:r>
            <a:r>
              <a:rPr lang="ru-RU" sz="2200" dirty="0" smtClean="0">
                <a:latin typeface="+mn-lt"/>
              </a:rPr>
              <a:t> </a:t>
            </a:r>
            <a:endParaRPr lang="en-US" sz="2200" dirty="0" smtClean="0"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the key role of an educator who is </a:t>
            </a:r>
            <a:r>
              <a:rPr lang="ru-RU" sz="2200" dirty="0" smtClean="0">
                <a:latin typeface="+mn-lt"/>
              </a:rPr>
              <a:t>"</a:t>
            </a:r>
            <a:r>
              <a:rPr lang="ru-RU" sz="2200" dirty="0" err="1">
                <a:latin typeface="+mn-lt"/>
              </a:rPr>
              <a:t>more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capable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other</a:t>
            </a:r>
            <a:r>
              <a:rPr lang="ru-RU" sz="2200" dirty="0">
                <a:latin typeface="+mn-lt"/>
              </a:rPr>
              <a:t>" (</a:t>
            </a:r>
            <a:r>
              <a:rPr lang="ru-RU" sz="2200" dirty="0" err="1">
                <a:latin typeface="+mn-lt"/>
              </a:rPr>
              <a:t>Vygotsky</a:t>
            </a:r>
            <a:r>
              <a:rPr lang="ru-RU" sz="2200" dirty="0">
                <a:latin typeface="+mn-lt"/>
              </a:rPr>
              <a:t>) </a:t>
            </a:r>
            <a:r>
              <a:rPr lang="ru-RU" sz="2200" dirty="0" err="1" smtClean="0">
                <a:latin typeface="+mn-lt"/>
              </a:rPr>
              <a:t>assists</a:t>
            </a:r>
            <a:r>
              <a:rPr lang="en-US" sz="2200" dirty="0" err="1" smtClean="0">
                <a:latin typeface="+mn-lt"/>
              </a:rPr>
              <a:t>ing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the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child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in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learning</a:t>
            </a:r>
            <a:endParaRPr lang="en-US" sz="2200" dirty="0" smtClean="0"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200" dirty="0" smtClean="0">
                <a:latin typeface="+mn-lt"/>
              </a:rPr>
              <a:t> availability of a </a:t>
            </a:r>
            <a:r>
              <a:rPr lang="en-US" sz="2200" dirty="0" err="1" smtClean="0">
                <a:latin typeface="+mn-lt"/>
              </a:rPr>
              <a:t>smartboard</a:t>
            </a:r>
            <a:r>
              <a:rPr lang="en-US" sz="2200" dirty="0" smtClean="0">
                <a:latin typeface="+mn-lt"/>
              </a:rPr>
              <a:t> in a kindergarten and working in groups are best possible conditions for the use of </a:t>
            </a:r>
            <a:r>
              <a:rPr lang="en-US" sz="2200" i="1" dirty="0" smtClean="0">
                <a:latin typeface="+mn-lt"/>
              </a:rPr>
              <a:t>Live Fairytales</a:t>
            </a:r>
            <a:endParaRPr lang="ru-RU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49" y="6223439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48944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Kazan Federal University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4230" y="1150547"/>
            <a:ext cx="5401666" cy="3555924"/>
          </a:xfrm>
          <a:noFill/>
        </p:spPr>
        <p:txBody>
          <a:bodyPr/>
          <a:lstStyle/>
          <a:p>
            <a:pPr marL="432000">
              <a:spcBef>
                <a:spcPts val="0"/>
              </a:spcBef>
              <a:buNone/>
            </a:pPr>
            <a:r>
              <a:rPr lang="en-US" sz="2100" i="1" dirty="0" smtClean="0"/>
              <a:t>Kazan</a:t>
            </a:r>
            <a:r>
              <a:rPr lang="en-US" sz="2100" dirty="0" smtClean="0"/>
              <a:t>: the capital and the largest city </a:t>
            </a:r>
            <a:r>
              <a:rPr lang="ru-RU" sz="2100" dirty="0" smtClean="0"/>
              <a:t>(1</a:t>
            </a:r>
            <a:r>
              <a:rPr lang="en-US" sz="2100" dirty="0" smtClean="0"/>
              <a:t> </a:t>
            </a:r>
            <a:r>
              <a:rPr lang="en-US" sz="2100" dirty="0" err="1" smtClean="0"/>
              <a:t>mln</a:t>
            </a:r>
            <a:r>
              <a:rPr lang="en-US" sz="2100" dirty="0" smtClean="0"/>
              <a:t> 200 people) of the Republic of </a:t>
            </a:r>
            <a:r>
              <a:rPr lang="en-US" sz="2100" dirty="0" err="1" smtClean="0"/>
              <a:t>Tatarstan</a:t>
            </a:r>
            <a:r>
              <a:rPr lang="en-US" sz="2100" dirty="0" smtClean="0"/>
              <a:t>, European Russia; a city where Russian </a:t>
            </a:r>
            <a:r>
              <a:rPr lang="ru-RU" sz="2100" dirty="0" smtClean="0"/>
              <a:t>(48,6%) </a:t>
            </a:r>
            <a:r>
              <a:rPr lang="en-US" sz="2100" dirty="0" smtClean="0"/>
              <a:t>and Tatar </a:t>
            </a:r>
            <a:r>
              <a:rPr lang="ru-RU" sz="2100" dirty="0" smtClean="0"/>
              <a:t>(47,6%) </a:t>
            </a:r>
            <a:r>
              <a:rPr lang="en-US" sz="2100" dirty="0" smtClean="0"/>
              <a:t>cultures meet</a:t>
            </a:r>
            <a:r>
              <a:rPr lang="ru-RU" sz="2100" dirty="0" smtClean="0"/>
              <a:t>  </a:t>
            </a:r>
            <a:endParaRPr lang="en-US" sz="2100" dirty="0" smtClean="0"/>
          </a:p>
          <a:p>
            <a:pPr marL="432000">
              <a:spcBef>
                <a:spcPts val="0"/>
              </a:spcBef>
              <a:buNone/>
            </a:pPr>
            <a:r>
              <a:rPr lang="en-US" sz="2100" i="1" dirty="0" smtClean="0"/>
              <a:t>Kazan Federal University, </a:t>
            </a:r>
            <a:r>
              <a:rPr lang="en-US" sz="2100" dirty="0" smtClean="0"/>
              <a:t>one of the oldest universities in Russia (founded in 1804) </a:t>
            </a:r>
          </a:p>
          <a:p>
            <a:pPr marL="432000">
              <a:spcBef>
                <a:spcPts val="0"/>
              </a:spcBef>
              <a:buNone/>
            </a:pPr>
            <a:r>
              <a:rPr lang="en-US" sz="2100" i="1" dirty="0" smtClean="0"/>
              <a:t>Leo Tolstoy Institute of Philology and Intercultural Communication </a:t>
            </a:r>
            <a:r>
              <a:rPr lang="en-US" sz="2100" dirty="0" smtClean="0"/>
              <a:t>at Kazan Federal University</a:t>
            </a:r>
            <a:endParaRPr lang="ru-RU" sz="2400" dirty="0"/>
          </a:p>
        </p:txBody>
      </p:sp>
      <p:pic>
        <p:nvPicPr>
          <p:cNvPr id="10" name="Рисунок 9" descr="BANNER.IFM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132" y="4332277"/>
            <a:ext cx="6120000" cy="1667389"/>
          </a:xfrm>
          <a:prstGeom prst="rect">
            <a:avLst/>
          </a:prstGeom>
        </p:spPr>
      </p:pic>
      <p:pic>
        <p:nvPicPr>
          <p:cNvPr id="11" name="Рисунок 10" descr="Leo_Tolstoy_ye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781" y="4992906"/>
            <a:ext cx="2616923" cy="540000"/>
          </a:xfrm>
          <a:prstGeom prst="rect">
            <a:avLst/>
          </a:prstGeom>
        </p:spPr>
      </p:pic>
      <p:pic>
        <p:nvPicPr>
          <p:cNvPr id="13" name="Рисунок 12" descr="KFU_Build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26" y="4600138"/>
            <a:ext cx="5167273" cy="2088000"/>
          </a:xfrm>
          <a:prstGeom prst="rect">
            <a:avLst/>
          </a:prstGeom>
        </p:spPr>
      </p:pic>
      <p:pic>
        <p:nvPicPr>
          <p:cNvPr id="15" name="Рисунок 14" descr="панорама кремл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1243" y="1556871"/>
            <a:ext cx="6120000" cy="22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60488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  <a:endParaRPr lang="en-US" sz="6000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64" y="1259859"/>
            <a:ext cx="11005498" cy="4525963"/>
          </a:xfrm>
        </p:spPr>
        <p:txBody>
          <a:bodyPr/>
          <a:lstStyle/>
          <a:p>
            <a:pPr mar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Employ empirical research protocol to assess language acquisition-oriented instructional conversations with and around multimodal material – </a:t>
            </a:r>
            <a:r>
              <a:rPr lang="en-US" sz="2400" i="1" dirty="0" smtClean="0"/>
              <a:t>the triadic scaffold protocol </a:t>
            </a:r>
            <a:r>
              <a:rPr lang="en-US" sz="2400" dirty="0" smtClean="0"/>
              <a:t>by </a:t>
            </a:r>
            <a:r>
              <a:rPr lang="en-US" sz="2400" dirty="0" err="1" smtClean="0"/>
              <a:t>Meskill</a:t>
            </a:r>
            <a:r>
              <a:rPr lang="en-US" sz="2400" dirty="0" smtClean="0"/>
              <a:t> (2005)</a:t>
            </a:r>
          </a:p>
          <a:p>
            <a:pPr mar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Development of </a:t>
            </a:r>
            <a:r>
              <a:rPr lang="en-US" sz="2400" i="1" dirty="0" smtClean="0"/>
              <a:t>Live Fairytales </a:t>
            </a:r>
            <a:r>
              <a:rPr lang="en-US" sz="2400" dirty="0" smtClean="0"/>
              <a:t>for 5-7 year-olds</a:t>
            </a:r>
          </a:p>
          <a:p>
            <a:pPr mar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Publicity of the project via </a:t>
            </a:r>
            <a:endParaRPr lang="ru-RU" sz="24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government agencies and </a:t>
            </a:r>
            <a:endParaRPr lang="ru-RU" sz="24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the internet</a:t>
            </a:r>
          </a:p>
          <a:p>
            <a:pPr mar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Teacher preparation</a:t>
            </a:r>
          </a:p>
          <a:p>
            <a:pPr>
              <a:spcBef>
                <a:spcPts val="0"/>
              </a:spcBef>
              <a:buNone/>
            </a:pPr>
            <a:endParaRPr lang="en-US" sz="2400" dirty="0" smtClean="0"/>
          </a:p>
          <a:p>
            <a:pPr>
              <a:spcBef>
                <a:spcPts val="0"/>
              </a:spcBef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84B46-9498-4D5F-84D7-3A79674905F5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pic>
        <p:nvPicPr>
          <p:cNvPr id="8" name="Рисунок 7" descr="Киров_на_реке_Вятк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88" y="3037524"/>
            <a:ext cx="720429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1"/>
          <p:cNvSpPr txBox="1">
            <a:spLocks/>
          </p:cNvSpPr>
          <p:nvPr/>
        </p:nvSpPr>
        <p:spPr bwMode="auto">
          <a:xfrm>
            <a:off x="0" y="1563650"/>
            <a:ext cx="6060817" cy="219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 you!</a:t>
            </a:r>
          </a:p>
          <a:p>
            <a:pPr algn="ctr">
              <a:buNone/>
            </a:pPr>
            <a:r>
              <a:rPr lang="en-US" altLang="ru-RU" sz="28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Welcome to Live Fairytales:</a:t>
            </a:r>
          </a:p>
          <a:p>
            <a:pPr algn="ctr">
              <a:buNone/>
            </a:pPr>
            <a:r>
              <a:rPr lang="en-US" sz="2800" b="1" u="sng" dirty="0" smtClean="0">
                <a:latin typeface="Calibri" panose="020F0502020204030204" pitchFamily="34" charset="0"/>
                <a:hlinkClick r:id="rId2"/>
              </a:rPr>
              <a:t>http://skazki.pushkininstitute.ru/</a:t>
            </a:r>
            <a:r>
              <a:rPr lang="en-US" sz="2800" dirty="0" smtClean="0">
                <a:latin typeface="Calibri" panose="020F0502020204030204" pitchFamily="34" charset="0"/>
              </a:rPr>
              <a:t> </a:t>
            </a:r>
            <a:endParaRPr lang="ru-RU" altLang="ru-RU" sz="2800" b="1" dirty="0" smtClean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413" name="Заголовок 9"/>
          <p:cNvSpPr txBox="1">
            <a:spLocks/>
          </p:cNvSpPr>
          <p:nvPr/>
        </p:nvSpPr>
        <p:spPr bwMode="auto">
          <a:xfrm>
            <a:off x="171449" y="3957637"/>
            <a:ext cx="5229226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Gulnara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Sadykova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hlinkClick r:id="rId3"/>
              </a:rPr>
              <a:t>gsadykov@kpfu.ru</a:t>
            </a:r>
            <a:endParaRPr lang="en-US" altLang="ru-RU" sz="2000" b="1" i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Albina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Kayumova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hlinkClick r:id="rId4"/>
              </a:rPr>
              <a:t>alb1980@yandex.ru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Liliia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Khalitova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hlinkClick r:id="rId5"/>
              </a:rPr>
              <a:t>lilia_khalitova@mail.ru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Gulnara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Gimaletdinova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hlinkClick r:id="rId6"/>
              </a:rPr>
              <a:t>gim-nar@yandex.ru</a:t>
            </a:r>
            <a:r>
              <a:rPr lang="en-US" altLang="ru-RU" sz="20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97" y="596052"/>
            <a:ext cx="3303924" cy="668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26" y="1193827"/>
            <a:ext cx="4489362" cy="1800000"/>
          </a:xfrm>
          <a:prstGeom prst="rect">
            <a:avLst/>
          </a:prstGeom>
        </p:spPr>
      </p:pic>
      <p:pic>
        <p:nvPicPr>
          <p:cNvPr id="7" name="Рисунок 6" descr="конец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2149" y="3278969"/>
            <a:ext cx="6120000" cy="28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4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74" y="6123427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Focus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23080" y="920167"/>
            <a:ext cx="7206020" cy="5572494"/>
          </a:xfrm>
        </p:spPr>
        <p:txBody>
          <a:bodyPr/>
          <a:lstStyle/>
          <a:p>
            <a:r>
              <a:rPr lang="en-US" sz="2000" dirty="0" smtClean="0"/>
              <a:t>Online Russian language activities for young learners  </a:t>
            </a:r>
            <a:r>
              <a:rPr lang="en-US" sz="2000" i="1" dirty="0" err="1" smtClean="0"/>
              <a:t>Zhivyje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Skazky</a:t>
            </a:r>
            <a:r>
              <a:rPr lang="en-US" sz="2000" dirty="0" smtClean="0"/>
              <a:t> </a:t>
            </a:r>
            <a:r>
              <a:rPr lang="en-US" sz="2000" i="1" dirty="0" smtClean="0"/>
              <a:t>(Live Fairytales)</a:t>
            </a:r>
          </a:p>
          <a:p>
            <a:r>
              <a:rPr lang="en-US" sz="2000" dirty="0" smtClean="0"/>
              <a:t>Target learners: bilingual children aged 3-5 living in multilingual areas of Russia and  Russian </a:t>
            </a:r>
            <a:r>
              <a:rPr lang="en-US" sz="2000" dirty="0" err="1" smtClean="0"/>
              <a:t>diaspora</a:t>
            </a:r>
            <a:r>
              <a:rPr lang="en-US" sz="2000" dirty="0" smtClean="0"/>
              <a:t> abroad</a:t>
            </a:r>
          </a:p>
          <a:p>
            <a:r>
              <a:rPr lang="en-US" sz="2000" dirty="0" smtClean="0"/>
              <a:t>A non-commercial project supported by the federal program </a:t>
            </a:r>
            <a:r>
              <a:rPr lang="en-US" sz="2000" i="1" dirty="0" smtClean="0"/>
              <a:t>Russian Language 2016-2020</a:t>
            </a:r>
          </a:p>
          <a:p>
            <a:r>
              <a:rPr lang="en-US" sz="2000" dirty="0" smtClean="0"/>
              <a:t>Designed in </a:t>
            </a:r>
            <a:r>
              <a:rPr lang="en-US" sz="2000" i="1" dirty="0" smtClean="0"/>
              <a:t>Kazan Federal University, </a:t>
            </a:r>
            <a:r>
              <a:rPr lang="en-US" sz="2000" dirty="0" smtClean="0"/>
              <a:t>Republic of </a:t>
            </a:r>
            <a:r>
              <a:rPr lang="en-US" sz="2000" dirty="0" err="1" smtClean="0"/>
              <a:t>Tatarstan</a:t>
            </a:r>
            <a:r>
              <a:rPr lang="en-US" sz="2000" dirty="0" smtClean="0"/>
              <a:t>, Russia</a:t>
            </a:r>
          </a:p>
          <a:p>
            <a:r>
              <a:rPr lang="en-US" sz="2000" dirty="0" smtClean="0"/>
              <a:t>Project aimed at designing  and testing the content and language learning materials </a:t>
            </a:r>
          </a:p>
          <a:p>
            <a:r>
              <a:rPr lang="en-US" sz="2000" dirty="0" smtClean="0"/>
              <a:t>Includes 2 levels, 8 modules with 8 original fairytales for each level, with audiovisuals and interactive activities</a:t>
            </a:r>
          </a:p>
          <a:p>
            <a:r>
              <a:rPr lang="en-US" sz="2000" dirty="0" smtClean="0"/>
              <a:t>Strong focus on culture, development of core vocabulary and grammar patterns</a:t>
            </a:r>
          </a:p>
          <a:p>
            <a:r>
              <a:rPr lang="en-US" sz="2000" dirty="0" smtClean="0"/>
              <a:t>Elements of </a:t>
            </a:r>
            <a:r>
              <a:rPr lang="en-US" sz="2000" dirty="0" err="1" smtClean="0"/>
              <a:t>gamification</a:t>
            </a:r>
            <a:r>
              <a:rPr lang="en-US" sz="2000" dirty="0" smtClean="0"/>
              <a:t> aimed at increasing participation, engagement and competition </a:t>
            </a:r>
            <a:endParaRPr lang="ru-RU" sz="2000" dirty="0"/>
          </a:p>
        </p:txBody>
      </p:sp>
      <p:pic>
        <p:nvPicPr>
          <p:cNvPr id="10" name="Рисунок 9" descr="Титул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95" y="991607"/>
            <a:ext cx="4320000" cy="2909387"/>
          </a:xfrm>
          <a:prstGeom prst="rect">
            <a:avLst/>
          </a:prstGeom>
        </p:spPr>
      </p:pic>
      <p:pic>
        <p:nvPicPr>
          <p:cNvPr id="9" name="Рисунок 8" descr="Змей_горыныч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344" y="4104862"/>
            <a:ext cx="4320000" cy="24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Designing  Live Fairytales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CD88C-507A-49F2-9FFD-C76ECC31FD5D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80" y="6047818"/>
            <a:ext cx="2662479" cy="538445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87350015"/>
              </p:ext>
            </p:extLst>
          </p:nvPr>
        </p:nvGraphicFramePr>
        <p:xfrm>
          <a:off x="2032000" y="1371600"/>
          <a:ext cx="8128000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18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/>
          <a:lstStyle/>
          <a:p>
            <a:r>
              <a:rPr lang="en-US" sz="60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Live Fairytales Project Team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Content experts: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academic </a:t>
            </a:r>
            <a:r>
              <a:rPr lang="en-US" sz="4000" dirty="0" smtClean="0"/>
              <a:t>linguists, including a writer</a:t>
            </a:r>
            <a:endParaRPr lang="en-US" sz="4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early-childhood </a:t>
            </a:r>
            <a:r>
              <a:rPr lang="en-US" sz="4000" dirty="0"/>
              <a:t>education </a:t>
            </a:r>
            <a:r>
              <a:rPr lang="en-US" sz="4000" dirty="0" smtClean="0"/>
              <a:t>expert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IT specialists: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p</a:t>
            </a:r>
            <a:r>
              <a:rPr lang="en-US" sz="4000" dirty="0" smtClean="0"/>
              <a:t>rogrammers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d</a:t>
            </a:r>
            <a:r>
              <a:rPr lang="en-US" sz="4000" dirty="0" smtClean="0"/>
              <a:t>evelopers of audio-visual content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artists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CD88C-507A-49F2-9FFD-C76ECC31FD5D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80" y="6061270"/>
            <a:ext cx="2662479" cy="5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0463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Structure of each </a:t>
            </a:r>
            <a:r>
              <a:rPr lang="en-US" sz="5400" b="1" i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Live Fairytales </a:t>
            </a:r>
            <a:r>
              <a:rPr lang="en-US" sz="54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Module</a:t>
            </a:r>
            <a:endParaRPr lang="ru-RU" sz="5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79843" y="714375"/>
          <a:ext cx="11624242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84B46-9498-4D5F-84D7-3A79674905F5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pic>
        <p:nvPicPr>
          <p:cNvPr id="6" name="Рисунок 5" descr="Intr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9" y="4422126"/>
            <a:ext cx="3473207" cy="2160000"/>
          </a:xfrm>
          <a:prstGeom prst="rect">
            <a:avLst/>
          </a:prstGeom>
        </p:spPr>
      </p:pic>
      <p:pic>
        <p:nvPicPr>
          <p:cNvPr id="7" name="Рисунок 6" descr="Сказака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191" y="4366760"/>
            <a:ext cx="3475594" cy="2232000"/>
          </a:xfrm>
          <a:prstGeom prst="rect">
            <a:avLst/>
          </a:prstGeom>
        </p:spPr>
      </p:pic>
      <p:pic>
        <p:nvPicPr>
          <p:cNvPr id="8" name="Рисунок 7" descr="Интерактив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591" y="4351100"/>
            <a:ext cx="2367901" cy="2212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36" y="6133817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Cultural Diversity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00024" y="1150547"/>
            <a:ext cx="7429075" cy="1806966"/>
          </a:xfrm>
        </p:spPr>
        <p:txBody>
          <a:bodyPr/>
          <a:lstStyle/>
          <a:p>
            <a:r>
              <a:rPr lang="en-US" sz="2400" dirty="0" smtClean="0"/>
              <a:t>Integrating the personages of traditional Russian folk fairytales (</a:t>
            </a:r>
            <a:r>
              <a:rPr lang="en-US" sz="2400" dirty="0" err="1" smtClean="0"/>
              <a:t>Domovoy</a:t>
            </a:r>
            <a:r>
              <a:rPr lang="en-US" sz="2400" dirty="0" smtClean="0"/>
              <a:t>, </a:t>
            </a:r>
            <a:r>
              <a:rPr lang="en-US" sz="2400" dirty="0" err="1" smtClean="0"/>
              <a:t>Zmey</a:t>
            </a:r>
            <a:r>
              <a:rPr lang="en-US" sz="2400" dirty="0" smtClean="0"/>
              <a:t> </a:t>
            </a:r>
            <a:r>
              <a:rPr lang="en-US" sz="2400" dirty="0" err="1" smtClean="0"/>
              <a:t>Gorynych</a:t>
            </a:r>
            <a:r>
              <a:rPr lang="en-US" sz="2400" dirty="0" smtClean="0"/>
              <a:t>) </a:t>
            </a:r>
          </a:p>
          <a:p>
            <a:r>
              <a:rPr lang="en-US" sz="2400" dirty="0" smtClean="0"/>
              <a:t>Focus on local </a:t>
            </a:r>
            <a:r>
              <a:rPr lang="en-US" sz="2400" dirty="0" err="1" smtClean="0"/>
              <a:t>realia</a:t>
            </a:r>
            <a:r>
              <a:rPr lang="en-US" sz="2400" dirty="0" smtClean="0"/>
              <a:t> of different regions within Russia</a:t>
            </a:r>
          </a:p>
          <a:p>
            <a:r>
              <a:rPr lang="en-US" sz="2400" dirty="0" smtClean="0"/>
              <a:t>Practicing culturally specific vocabulary  </a:t>
            </a:r>
            <a:endParaRPr lang="ru-RU" sz="2400" dirty="0"/>
          </a:p>
        </p:txBody>
      </p:sp>
      <p:pic>
        <p:nvPicPr>
          <p:cNvPr id="9" name="Рисунок 8" descr="Квартика_чум_до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805" y="3420505"/>
            <a:ext cx="3743026" cy="2692050"/>
          </a:xfrm>
          <a:prstGeom prst="rect">
            <a:avLst/>
          </a:prstGeom>
        </p:spPr>
      </p:pic>
      <p:pic>
        <p:nvPicPr>
          <p:cNvPr id="12" name="Рисунок 11" descr="Дымковские_Хохломские_игрушки.png"/>
          <p:cNvPicPr>
            <a:picLocks noChangeAspect="1"/>
          </p:cNvPicPr>
          <p:nvPr/>
        </p:nvPicPr>
        <p:blipFill>
          <a:blip r:embed="rId5" cstate="print"/>
          <a:srcRect l="14893" t="13537" r="15709"/>
          <a:stretch>
            <a:fillRect/>
          </a:stretch>
        </p:blipFill>
        <p:spPr>
          <a:xfrm>
            <a:off x="7968978" y="1063801"/>
            <a:ext cx="3828872" cy="2160000"/>
          </a:xfrm>
          <a:prstGeom prst="rect">
            <a:avLst/>
          </a:prstGeom>
        </p:spPr>
      </p:pic>
      <p:pic>
        <p:nvPicPr>
          <p:cNvPr id="17" name="Рисунок 16" descr="Нарьян-Мар.png"/>
          <p:cNvPicPr>
            <a:picLocks noChangeAspect="1"/>
          </p:cNvPicPr>
          <p:nvPr/>
        </p:nvPicPr>
        <p:blipFill>
          <a:blip r:embed="rId6"/>
          <a:srcRect l="15262" t="1707" r="15528" b="2569"/>
          <a:stretch>
            <a:fillRect/>
          </a:stretch>
        </p:blipFill>
        <p:spPr>
          <a:xfrm>
            <a:off x="327690" y="3094122"/>
            <a:ext cx="4897427" cy="3240000"/>
          </a:xfrm>
          <a:prstGeom prst="rect">
            <a:avLst/>
          </a:prstGeom>
        </p:spPr>
      </p:pic>
      <p:pic>
        <p:nvPicPr>
          <p:cNvPr id="21" name="Рисунок 20" descr="Домовой_в_корзине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1112" y="3401724"/>
            <a:ext cx="2324223" cy="2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86" y="6105243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Purpose and Perspectives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5" y="1265107"/>
            <a:ext cx="11293949" cy="4767203"/>
          </a:xfrm>
        </p:spPr>
        <p:txBody>
          <a:bodyPr/>
          <a:lstStyle/>
          <a:p>
            <a:r>
              <a:rPr lang="en-US" sz="2600" dirty="0" smtClean="0"/>
              <a:t>Significance of maintaining language and culture in </a:t>
            </a:r>
            <a:r>
              <a:rPr lang="en-US" sz="2600" dirty="0" err="1" smtClean="0"/>
              <a:t>multienthic</a:t>
            </a:r>
            <a:r>
              <a:rPr lang="en-US" sz="2600" dirty="0" smtClean="0"/>
              <a:t> regions and in the situation of high migration rates (150 languages in 83 regions of Russia)</a:t>
            </a:r>
          </a:p>
          <a:p>
            <a:r>
              <a:rPr lang="en-US" sz="2600" dirty="0" smtClean="0"/>
              <a:t>Commercial </a:t>
            </a:r>
            <a:r>
              <a:rPr lang="en-US" sz="2600" dirty="0"/>
              <a:t>CALL software </a:t>
            </a:r>
            <a:r>
              <a:rPr lang="en-US" sz="2600" dirty="0" smtClean="0"/>
              <a:t>products and significance of culture within CALL (</a:t>
            </a:r>
            <a:r>
              <a:rPr lang="en-US" sz="2600" dirty="0" err="1" smtClean="0"/>
              <a:t>Shaughnessy</a:t>
            </a:r>
            <a:r>
              <a:rPr lang="en-US" sz="2600" dirty="0" smtClean="0"/>
              <a:t>, 2003)</a:t>
            </a:r>
          </a:p>
          <a:p>
            <a:r>
              <a:rPr lang="en-US" sz="2600" dirty="0" smtClean="0"/>
              <a:t>Supporting technology-mediated language education for young learners (Cummins, 2008; </a:t>
            </a:r>
            <a:r>
              <a:rPr lang="en-US" sz="2600" dirty="0" err="1" smtClean="0"/>
              <a:t>Lohe</a:t>
            </a:r>
            <a:r>
              <a:rPr lang="en-US" sz="2600" dirty="0" smtClean="0"/>
              <a:t> &amp; </a:t>
            </a:r>
            <a:r>
              <a:rPr lang="en-US" sz="2600" dirty="0" err="1" smtClean="0"/>
              <a:t>Elsner</a:t>
            </a:r>
            <a:r>
              <a:rPr lang="en-US" sz="2600" dirty="0" smtClean="0"/>
              <a:t>, 2014) </a:t>
            </a:r>
          </a:p>
          <a:p>
            <a:r>
              <a:rPr lang="en-US" sz="2600" dirty="0" smtClean="0"/>
              <a:t>Matching new literacies of young learners (</a:t>
            </a:r>
            <a:r>
              <a:rPr lang="en-US" sz="2600" dirty="0" err="1" smtClean="0"/>
              <a:t>Meskill</a:t>
            </a:r>
            <a:r>
              <a:rPr lang="en-US" sz="2600" dirty="0" smtClean="0"/>
              <a:t>, </a:t>
            </a:r>
            <a:r>
              <a:rPr lang="en-US" sz="2600" dirty="0" err="1" smtClean="0"/>
              <a:t>Mossop</a:t>
            </a:r>
            <a:r>
              <a:rPr lang="en-US" sz="2600" dirty="0" smtClean="0"/>
              <a:t> &amp; Bates, 1999)</a:t>
            </a:r>
          </a:p>
          <a:p>
            <a:r>
              <a:rPr lang="en-US" sz="2600" dirty="0" smtClean="0"/>
              <a:t>Focus on interactions in a given socio-historical context: </a:t>
            </a:r>
            <a:r>
              <a:rPr lang="en-US" sz="2600" dirty="0" err="1" smtClean="0"/>
              <a:t>Vygotskian</a:t>
            </a:r>
            <a:r>
              <a:rPr lang="en-US" sz="2600" dirty="0" smtClean="0"/>
              <a:t> perspective (</a:t>
            </a:r>
            <a:r>
              <a:rPr lang="en-US" sz="2600" dirty="0" err="1" smtClean="0"/>
              <a:t>Vygotsky</a:t>
            </a:r>
            <a:r>
              <a:rPr lang="en-US" sz="2600" dirty="0" smtClean="0"/>
              <a:t>, 1991)</a:t>
            </a:r>
          </a:p>
        </p:txBody>
      </p:sp>
    </p:spTree>
    <p:extLst>
      <p:ext uri="{BB962C8B-B14F-4D97-AF65-F5344CB8AC3E}">
        <p14:creationId xmlns:p14="http://schemas.microsoft.com/office/powerpoint/2010/main" val="27649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/>
            </a:r>
            <a:br>
              <a:rPr lang="ru-RU">
                <a:solidFill>
                  <a:prstClr val="black"/>
                </a:solidFill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 bwMode="auto">
          <a:xfrm>
            <a:off x="11397343" y="6323013"/>
            <a:ext cx="5692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05DA-625E-4989-B1BF-6410C1B1D22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PT Sans"/>
                <a:ea typeface="PT Sans"/>
                <a:cs typeface="PT Sans"/>
              </a:rPr>
              <a:pPr marL="0" marR="0" lvl="0" indent="0" algn="l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PT Sans"/>
              <a:ea typeface="PT Sans"/>
              <a:cs typeface="PT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20" y="6236352"/>
            <a:ext cx="2662479" cy="5384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582"/>
          </a:xfrm>
        </p:spPr>
        <p:txBody>
          <a:bodyPr/>
          <a:lstStyle/>
          <a:p>
            <a:r>
              <a:rPr lang="en-US" sz="6000" b="1" dirty="0" smtClean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Mode of Inquiry &amp; Data Sources</a:t>
            </a:r>
            <a:endParaRPr lang="ru-RU" sz="6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8317" y="1057275"/>
            <a:ext cx="7556946" cy="4996514"/>
          </a:xfrm>
        </p:spPr>
        <p:txBody>
          <a:bodyPr/>
          <a:lstStyle/>
          <a:p>
            <a:r>
              <a:rPr lang="en-US" sz="2300" dirty="0" smtClean="0"/>
              <a:t>Research Questions:</a:t>
            </a:r>
          </a:p>
          <a:p>
            <a:pPr marL="0" indent="0">
              <a:buNone/>
            </a:pPr>
            <a:r>
              <a:rPr lang="en-US" sz="2300" b="1" i="1" dirty="0" smtClean="0"/>
              <a:t>How the newly developed online school material meets the needs of educators who work with very young learners?</a:t>
            </a:r>
          </a:p>
          <a:p>
            <a:pPr marL="0" indent="0">
              <a:buNone/>
            </a:pPr>
            <a:r>
              <a:rPr lang="en-US" sz="2300" b="1" i="1" dirty="0" smtClean="0"/>
              <a:t>What </a:t>
            </a:r>
            <a:r>
              <a:rPr lang="en-US" sz="2300" b="1" i="1" dirty="0"/>
              <a:t>multimodal </a:t>
            </a:r>
            <a:r>
              <a:rPr lang="en-US" sz="2300" b="1" i="1" dirty="0" smtClean="0"/>
              <a:t>design features and content elements of online project Live Fairytales are to be changed and improved before integration of other modules? </a:t>
            </a:r>
            <a:endParaRPr lang="en-US" sz="2300" dirty="0"/>
          </a:p>
          <a:p>
            <a:r>
              <a:rPr lang="en-US" sz="2300" dirty="0" smtClean="0"/>
              <a:t>Testing a demo-version of Module 1</a:t>
            </a:r>
            <a:r>
              <a:rPr lang="en-US" sz="2300" i="1" dirty="0" smtClean="0"/>
              <a:t>, </a:t>
            </a:r>
            <a:r>
              <a:rPr lang="en-US" sz="2300" dirty="0" smtClean="0"/>
              <a:t>monitoring students and educators at kindergartens, collecting educators’ feedback</a:t>
            </a:r>
          </a:p>
          <a:p>
            <a:r>
              <a:rPr lang="en-US" sz="2300" dirty="0" smtClean="0"/>
              <a:t>Data sources: reports filled out by educators, classroom interactions in 5 focal sites, questionnaire and interviews with 6 school developers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96" y="3833537"/>
            <a:ext cx="4145028" cy="2672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97" y="1029843"/>
            <a:ext cx="4145027" cy="259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11051</TotalTime>
  <Words>1214</Words>
  <Application>Microsoft Macintosh PowerPoint</Application>
  <PresentationFormat>Widescreen</PresentationFormat>
  <Paragraphs>207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DejaVu Sans</vt:lpstr>
      <vt:lpstr>PT Sans</vt:lpstr>
      <vt:lpstr>Times New Roman</vt:lpstr>
      <vt:lpstr>Wingdings</vt:lpstr>
      <vt:lpstr>Office Theme</vt:lpstr>
      <vt:lpstr>6_Тема Office</vt:lpstr>
      <vt:lpstr>PowerPoint Presentation</vt:lpstr>
      <vt:lpstr>Kazan Federal University</vt:lpstr>
      <vt:lpstr>Project Focus</vt:lpstr>
      <vt:lpstr>Designing  Live Fairytales</vt:lpstr>
      <vt:lpstr>Live Fairytales Project Team</vt:lpstr>
      <vt:lpstr>Structure of each Live Fairytales Module</vt:lpstr>
      <vt:lpstr>Cultural Diversity</vt:lpstr>
      <vt:lpstr>Purpose and Perspectives</vt:lpstr>
      <vt:lpstr>Mode of Inquiry &amp; Data Sources</vt:lpstr>
      <vt:lpstr>Stage 1: Pre-Testing activities</vt:lpstr>
      <vt:lpstr>PowerPoint Presentation</vt:lpstr>
      <vt:lpstr>Sites &amp; Educators: Site #1</vt:lpstr>
      <vt:lpstr>Sites &amp; Educators: Site #2</vt:lpstr>
      <vt:lpstr>Sites &amp; Educators: Sites #3-5</vt:lpstr>
      <vt:lpstr>Educators’ Reflections of Demonstration Modules </vt:lpstr>
      <vt:lpstr>Educators’ Reflections of  Demonstration Modules: Challenges</vt:lpstr>
      <vt:lpstr>Educators’ Recommendations</vt:lpstr>
      <vt:lpstr>Making Improvements to Live Fairytales</vt:lpstr>
      <vt:lpstr>Conclusions</vt:lpstr>
      <vt:lpstr>Next Steps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Нурутдинов Султан Хамитович</dc:creator>
  <cp:lastModifiedBy>Horn, Esther L</cp:lastModifiedBy>
  <cp:revision>774</cp:revision>
  <cp:lastPrinted>2017-01-26T08:15:27Z</cp:lastPrinted>
  <dcterms:created xsi:type="dcterms:W3CDTF">2018-05-21T21:18:40Z</dcterms:created>
  <dcterms:modified xsi:type="dcterms:W3CDTF">2018-07-02T19:17:06Z</dcterms:modified>
</cp:coreProperties>
</file>